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400" r:id="rId2"/>
    <p:sldId id="332" r:id="rId3"/>
    <p:sldId id="401" r:id="rId4"/>
    <p:sldId id="334" r:id="rId5"/>
    <p:sldId id="336" r:id="rId6"/>
    <p:sldId id="337" r:id="rId7"/>
    <p:sldId id="403" r:id="rId8"/>
  </p:sldIdLst>
  <p:sldSz cx="12192000" cy="6858000"/>
  <p:notesSz cx="9928225"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93" userDrawn="1">
          <p15:clr>
            <a:srgbClr val="A4A3A4"/>
          </p15:clr>
        </p15:guide>
        <p15:guide id="2" pos="3840">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FF6600"/>
    <a:srgbClr val="FF3399"/>
    <a:srgbClr val="CC6600"/>
    <a:srgbClr val="AE78D6"/>
    <a:srgbClr val="FF9933"/>
    <a:srgbClr val="FF964F"/>
    <a:srgbClr val="FFFF66"/>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90" autoAdjust="0"/>
    <p:restoredTop sz="93727" autoAdjust="0"/>
  </p:normalViewPr>
  <p:slideViewPr>
    <p:cSldViewPr snapToGrid="0">
      <p:cViewPr varScale="1">
        <p:scale>
          <a:sx n="50" d="100"/>
          <a:sy n="50" d="100"/>
        </p:scale>
        <p:origin x="389" y="43"/>
      </p:cViewPr>
      <p:guideLst>
        <p:guide orient="horz" pos="3793"/>
        <p:guide pos="3840"/>
      </p:guideLst>
    </p:cSldViewPr>
  </p:slideViewPr>
  <p:outlineViewPr>
    <p:cViewPr>
      <p:scale>
        <a:sx n="33" d="100"/>
        <a:sy n="33" d="100"/>
      </p:scale>
      <p:origin x="0" y="-5352"/>
    </p:cViewPr>
  </p:outlineViewPr>
  <p:notesTextViewPr>
    <p:cViewPr>
      <p:scale>
        <a:sx n="3" d="2"/>
        <a:sy n="3" d="2"/>
      </p:scale>
      <p:origin x="0" y="0"/>
    </p:cViewPr>
  </p:notesTextViewPr>
  <p:notesViewPr>
    <p:cSldViewPr snapToGrid="0">
      <p:cViewPr varScale="1">
        <p:scale>
          <a:sx n="52" d="100"/>
          <a:sy n="52" d="100"/>
        </p:scale>
        <p:origin x="2862" y="96"/>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231" cy="3410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3697" y="1"/>
            <a:ext cx="4302231" cy="341064"/>
          </a:xfrm>
          <a:prstGeom prst="rect">
            <a:avLst/>
          </a:prstGeom>
        </p:spPr>
        <p:txBody>
          <a:bodyPr vert="horz" lIns="91440" tIns="45720" rIns="91440" bIns="45720" rtlCol="0"/>
          <a:lstStyle>
            <a:lvl1pPr algn="r">
              <a:defRPr sz="1200"/>
            </a:lvl1pPr>
          </a:lstStyle>
          <a:p>
            <a:fld id="{D5C004C1-DCB1-442D-B9BC-0D2C190A0838}" type="datetimeFigureOut">
              <a:rPr lang="en-GB" smtClean="0"/>
              <a:t>24/05/2020</a:t>
            </a:fld>
            <a:endParaRPr lang="en-GB"/>
          </a:p>
        </p:txBody>
      </p:sp>
      <p:sp>
        <p:nvSpPr>
          <p:cNvPr id="4" name="Footer Placeholder 3"/>
          <p:cNvSpPr>
            <a:spLocks noGrp="1"/>
          </p:cNvSpPr>
          <p:nvPr>
            <p:ph type="ftr" sz="quarter" idx="2"/>
          </p:nvPr>
        </p:nvSpPr>
        <p:spPr>
          <a:xfrm>
            <a:off x="0" y="6456612"/>
            <a:ext cx="4302231" cy="3410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3697" y="6456612"/>
            <a:ext cx="4302231" cy="341063"/>
          </a:xfrm>
          <a:prstGeom prst="rect">
            <a:avLst/>
          </a:prstGeom>
        </p:spPr>
        <p:txBody>
          <a:bodyPr vert="horz" lIns="91440" tIns="45720" rIns="91440" bIns="45720" rtlCol="0" anchor="b"/>
          <a:lstStyle>
            <a:lvl1pPr algn="r">
              <a:defRPr sz="1200"/>
            </a:lvl1pPr>
          </a:lstStyle>
          <a:p>
            <a:fld id="{11D00E5B-A01A-4057-BEE9-B6F44902A767}" type="slidenum">
              <a:rPr lang="en-GB" smtClean="0"/>
              <a:t>‹#›</a:t>
            </a:fld>
            <a:endParaRPr lang="en-GB"/>
          </a:p>
        </p:txBody>
      </p:sp>
    </p:spTree>
    <p:extLst>
      <p:ext uri="{BB962C8B-B14F-4D97-AF65-F5344CB8AC3E}">
        <p14:creationId xmlns:p14="http://schemas.microsoft.com/office/powerpoint/2010/main" val="1071246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231" cy="33988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623697" y="0"/>
            <a:ext cx="4302231" cy="339884"/>
          </a:xfrm>
          <a:prstGeom prst="rect">
            <a:avLst/>
          </a:prstGeom>
        </p:spPr>
        <p:txBody>
          <a:bodyPr vert="horz" lIns="91440" tIns="45720" rIns="91440" bIns="45720" rtlCol="0"/>
          <a:lstStyle>
            <a:lvl1pPr algn="r">
              <a:defRPr sz="1200"/>
            </a:lvl1pPr>
          </a:lstStyle>
          <a:p>
            <a:fld id="{3145069D-0DA1-4F58-8F43-90C43489E8AD}" type="datetimeFigureOut">
              <a:rPr lang="en-GB" smtClean="0"/>
              <a:t>24/05/2020</a:t>
            </a:fld>
            <a:endParaRPr lang="en-GB" dirty="0"/>
          </a:p>
        </p:txBody>
      </p:sp>
      <p:sp>
        <p:nvSpPr>
          <p:cNvPr id="4" name="Slide Image Placeholder 3"/>
          <p:cNvSpPr>
            <a:spLocks noGrp="1" noRot="1" noChangeAspect="1"/>
          </p:cNvSpPr>
          <p:nvPr>
            <p:ph type="sldImg" idx="2"/>
          </p:nvPr>
        </p:nvSpPr>
        <p:spPr>
          <a:xfrm>
            <a:off x="2697163" y="509588"/>
            <a:ext cx="4533900" cy="25495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92823" y="3228896"/>
            <a:ext cx="7942580" cy="30589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6612"/>
            <a:ext cx="4302231" cy="33988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623697" y="6456612"/>
            <a:ext cx="4302231" cy="339884"/>
          </a:xfrm>
          <a:prstGeom prst="rect">
            <a:avLst/>
          </a:prstGeom>
        </p:spPr>
        <p:txBody>
          <a:bodyPr vert="horz" lIns="91440" tIns="45720" rIns="91440" bIns="45720" rtlCol="0" anchor="b"/>
          <a:lstStyle>
            <a:lvl1pPr algn="r">
              <a:defRPr sz="1200"/>
            </a:lvl1pPr>
          </a:lstStyle>
          <a:p>
            <a:fld id="{C909BC24-41CC-4FC4-BA18-F894B7ED82D1}" type="slidenum">
              <a:rPr lang="en-GB" smtClean="0"/>
              <a:t>‹#›</a:t>
            </a:fld>
            <a:endParaRPr lang="en-GB" dirty="0"/>
          </a:p>
        </p:txBody>
      </p:sp>
    </p:spTree>
    <p:extLst>
      <p:ext uri="{BB962C8B-B14F-4D97-AF65-F5344CB8AC3E}">
        <p14:creationId xmlns:p14="http://schemas.microsoft.com/office/powerpoint/2010/main" val="1692228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1</a:t>
            </a:fld>
            <a:endParaRPr lang="en-GB" dirty="0"/>
          </a:p>
        </p:txBody>
      </p:sp>
    </p:spTree>
    <p:extLst>
      <p:ext uri="{BB962C8B-B14F-4D97-AF65-F5344CB8AC3E}">
        <p14:creationId xmlns:p14="http://schemas.microsoft.com/office/powerpoint/2010/main" val="2066574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a:t>
            </a:r>
            <a:r>
              <a:rPr lang="en-GB" dirty="0"/>
              <a:t>: </a:t>
            </a:r>
            <a:r>
              <a:rPr lang="en-GB" u="sng" dirty="0"/>
              <a:t>Relative pronouns</a:t>
            </a:r>
            <a:r>
              <a:rPr lang="en-GB" u="none" dirty="0"/>
              <a:t> </a:t>
            </a:r>
            <a:r>
              <a:rPr lang="en-GB" dirty="0"/>
              <a:t>often introduce a relative clause. The relative adverbs, </a:t>
            </a:r>
            <a:r>
              <a:rPr lang="en-GB" i="1" dirty="0"/>
              <a:t>where</a:t>
            </a:r>
            <a:r>
              <a:rPr lang="en-GB" dirty="0"/>
              <a:t> and </a:t>
            </a:r>
            <a:r>
              <a:rPr lang="en-GB" i="1" dirty="0"/>
              <a:t>when</a:t>
            </a:r>
            <a:r>
              <a:rPr lang="en-GB" dirty="0"/>
              <a:t>, can also be used in this way. It is not important for children to distinguish between adverbs and pronouns in this situation but for children to be able to identify relative clauses and when a word is introducing the relative cause.</a:t>
            </a:r>
          </a:p>
        </p:txBody>
      </p:sp>
      <p:sp>
        <p:nvSpPr>
          <p:cNvPr id="4" name="Slide Number Placeholder 3"/>
          <p:cNvSpPr>
            <a:spLocks noGrp="1"/>
          </p:cNvSpPr>
          <p:nvPr>
            <p:ph type="sldNum" sz="quarter" idx="10"/>
          </p:nvPr>
        </p:nvSpPr>
        <p:spPr/>
        <p:txBody>
          <a:bodyPr/>
          <a:lstStyle/>
          <a:p>
            <a:fld id="{C909BC24-41CC-4FC4-BA18-F894B7ED82D1}" type="slidenum">
              <a:rPr lang="en-GB" smtClean="0"/>
              <a:t>2</a:t>
            </a:fld>
            <a:endParaRPr lang="en-GB" dirty="0"/>
          </a:p>
        </p:txBody>
      </p:sp>
    </p:spTree>
    <p:extLst>
      <p:ext uri="{BB962C8B-B14F-4D97-AF65-F5344CB8AC3E}">
        <p14:creationId xmlns:p14="http://schemas.microsoft.com/office/powerpoint/2010/main" val="2425745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a:t>
            </a:r>
            <a:r>
              <a:rPr lang="en-GB" dirty="0"/>
              <a:t>: </a:t>
            </a:r>
            <a:r>
              <a:rPr lang="en-GB" u="sng" dirty="0"/>
              <a:t>Relative pronouns</a:t>
            </a:r>
            <a:r>
              <a:rPr lang="en-GB" u="none" dirty="0"/>
              <a:t> </a:t>
            </a:r>
            <a:r>
              <a:rPr lang="en-GB" dirty="0"/>
              <a:t>often introduce a relative clause. The relative adverbs, </a:t>
            </a:r>
            <a:r>
              <a:rPr lang="en-GB" i="1" dirty="0"/>
              <a:t>where</a:t>
            </a:r>
            <a:r>
              <a:rPr lang="en-GB" dirty="0"/>
              <a:t> and </a:t>
            </a:r>
            <a:r>
              <a:rPr lang="en-GB" i="1" dirty="0"/>
              <a:t>when</a:t>
            </a:r>
            <a:r>
              <a:rPr lang="en-GB" dirty="0"/>
              <a:t>, can also be used in this way. It is not important for children to distinguish between adverbs and pronouns in this situation but for children to be able to identify relative clauses and when a word is introducing the relative cause.</a:t>
            </a:r>
          </a:p>
        </p:txBody>
      </p:sp>
      <p:sp>
        <p:nvSpPr>
          <p:cNvPr id="4" name="Slide Number Placeholder 3"/>
          <p:cNvSpPr>
            <a:spLocks noGrp="1"/>
          </p:cNvSpPr>
          <p:nvPr>
            <p:ph type="sldNum" sz="quarter" idx="10"/>
          </p:nvPr>
        </p:nvSpPr>
        <p:spPr/>
        <p:txBody>
          <a:bodyPr/>
          <a:lstStyle/>
          <a:p>
            <a:fld id="{C909BC24-41CC-4FC4-BA18-F894B7ED82D1}" type="slidenum">
              <a:rPr lang="en-GB" smtClean="0"/>
              <a:t>3</a:t>
            </a:fld>
            <a:endParaRPr lang="en-GB" dirty="0"/>
          </a:p>
        </p:txBody>
      </p:sp>
    </p:spTree>
    <p:extLst>
      <p:ext uri="{BB962C8B-B14F-4D97-AF65-F5344CB8AC3E}">
        <p14:creationId xmlns:p14="http://schemas.microsoft.com/office/powerpoint/2010/main" val="4038376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4</a:t>
            </a:fld>
            <a:endParaRPr lang="en-GB" dirty="0"/>
          </a:p>
        </p:txBody>
      </p:sp>
    </p:spTree>
    <p:extLst>
      <p:ext uri="{BB962C8B-B14F-4D97-AF65-F5344CB8AC3E}">
        <p14:creationId xmlns:p14="http://schemas.microsoft.com/office/powerpoint/2010/main" val="3276154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5</a:t>
            </a:fld>
            <a:endParaRPr lang="en-GB" dirty="0"/>
          </a:p>
        </p:txBody>
      </p:sp>
    </p:spTree>
    <p:extLst>
      <p:ext uri="{BB962C8B-B14F-4D97-AF65-F5344CB8AC3E}">
        <p14:creationId xmlns:p14="http://schemas.microsoft.com/office/powerpoint/2010/main" val="4218171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6</a:t>
            </a:fld>
            <a:endParaRPr lang="en-GB" dirty="0"/>
          </a:p>
        </p:txBody>
      </p:sp>
    </p:spTree>
    <p:extLst>
      <p:ext uri="{BB962C8B-B14F-4D97-AF65-F5344CB8AC3E}">
        <p14:creationId xmlns:p14="http://schemas.microsoft.com/office/powerpoint/2010/main" val="3744610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24/05/2020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425611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24/05/2020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028254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24/05/2020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1808080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24/05/2020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243201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2AEE5F-8F5A-4802-B70F-D306782E7DF3}" type="datetimeFigureOut">
              <a:rPr lang="en-GB" smtClean="0"/>
              <a:t>24/05/2020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989414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2AEE5F-8F5A-4802-B70F-D306782E7DF3}" type="datetimeFigureOut">
              <a:rPr lang="en-GB" smtClean="0"/>
              <a:t>24/05/2020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833632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52AEE5F-8F5A-4802-B70F-D306782E7DF3}" type="datetimeFigureOut">
              <a:rPr lang="en-GB" smtClean="0"/>
              <a:t>24/05/2020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435399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52AEE5F-8F5A-4802-B70F-D306782E7DF3}" type="datetimeFigureOut">
              <a:rPr lang="en-GB" smtClean="0"/>
              <a:t>24/05/2020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033778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2AEE5F-8F5A-4802-B70F-D306782E7DF3}" type="datetimeFigureOut">
              <a:rPr lang="en-GB" smtClean="0"/>
              <a:t>24/05/2020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708655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2AEE5F-8F5A-4802-B70F-D306782E7DF3}" type="datetimeFigureOut">
              <a:rPr lang="en-GB" smtClean="0"/>
              <a:t>24/05/2020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1200257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2AEE5F-8F5A-4802-B70F-D306782E7DF3}" type="datetimeFigureOut">
              <a:rPr lang="en-GB" smtClean="0"/>
              <a:t>24/05/2020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096398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AEE5F-8F5A-4802-B70F-D306782E7DF3}" type="datetimeFigureOut">
              <a:rPr lang="en-GB" smtClean="0"/>
              <a:t>24/05/2020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79AC1-07B4-42AE-95AF-E9964C39BE45}" type="slidenum">
              <a:rPr lang="en-GB" smtClean="0"/>
              <a:t>‹#›</a:t>
            </a:fld>
            <a:endParaRPr lang="en-GB" dirty="0"/>
          </a:p>
        </p:txBody>
      </p:sp>
    </p:spTree>
    <p:extLst>
      <p:ext uri="{BB962C8B-B14F-4D97-AF65-F5344CB8AC3E}">
        <p14:creationId xmlns:p14="http://schemas.microsoft.com/office/powerpoint/2010/main" val="2238686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microsoft.com/office/2007/relationships/media" Target="../media/media3.m4a"/><Relationship Id="rId7"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audio" Target="../media/media4.m4a"/><Relationship Id="rId5" Type="http://schemas.microsoft.com/office/2007/relationships/media" Target="../media/media4.m4a"/><Relationship Id="rId10" Type="http://schemas.openxmlformats.org/officeDocument/2006/relationships/image" Target="../media/image2.png"/><Relationship Id="rId4" Type="http://schemas.openxmlformats.org/officeDocument/2006/relationships/audio" Target="../media/media3.m4a"/><Relationship Id="rId9"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3.jp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audio" Target="../media/media9.m4a"/><Relationship Id="rId13" Type="http://schemas.openxmlformats.org/officeDocument/2006/relationships/image" Target="../media/image4.jpg"/><Relationship Id="rId3" Type="http://schemas.microsoft.com/office/2007/relationships/media" Target="../media/media7.m4a"/><Relationship Id="rId7" Type="http://schemas.microsoft.com/office/2007/relationships/media" Target="../media/media9.m4a"/><Relationship Id="rId12" Type="http://schemas.openxmlformats.org/officeDocument/2006/relationships/notesSlide" Target="../notesSlides/notesSlide4.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audio" Target="../media/media8.m4a"/><Relationship Id="rId11" Type="http://schemas.openxmlformats.org/officeDocument/2006/relationships/slideLayout" Target="../slideLayouts/slideLayout1.xml"/><Relationship Id="rId5" Type="http://schemas.microsoft.com/office/2007/relationships/media" Target="../media/media8.m4a"/><Relationship Id="rId10" Type="http://schemas.openxmlformats.org/officeDocument/2006/relationships/audio" Target="../media/media10.m4a"/><Relationship Id="rId4" Type="http://schemas.openxmlformats.org/officeDocument/2006/relationships/audio" Target="../media/media7.m4a"/><Relationship Id="rId9" Type="http://schemas.microsoft.com/office/2007/relationships/media" Target="../media/media10.m4a"/><Relationship Id="rId1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png"/><Relationship Id="rId5" Type="http://schemas.openxmlformats.org/officeDocument/2006/relationships/image" Target="../media/image5.jp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s://www.hamilton-trust.org.uk/" TargetMode="External"/><Relationship Id="rId2" Type="http://schemas.openxmlformats.org/officeDocument/2006/relationships/hyperlink" Target="https://wrht.org.uk/hamilton"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01204" y="1670936"/>
            <a:ext cx="9851923" cy="1482827"/>
          </a:xfrm>
        </p:spPr>
        <p:txBody>
          <a:bodyPr>
            <a:noAutofit/>
          </a:bodyPr>
          <a:lstStyle/>
          <a:p>
            <a:pPr algn="l"/>
            <a:r>
              <a:rPr lang="en-GB" dirty="0"/>
              <a:t/>
            </a:r>
            <a:br>
              <a:rPr lang="en-GB" dirty="0"/>
            </a:br>
            <a:r>
              <a:rPr lang="en-GB" dirty="0"/>
              <a:t/>
            </a:r>
            <a:br>
              <a:rPr lang="en-GB" dirty="0"/>
            </a:br>
            <a:r>
              <a:rPr lang="en-GB" sz="3600" b="1" dirty="0">
                <a:latin typeface="+mn-lt"/>
              </a:rPr>
              <a:t>Relative Clauses</a:t>
            </a:r>
            <a:br>
              <a:rPr lang="en-GB" sz="3600" b="1" dirty="0">
                <a:latin typeface="+mn-lt"/>
              </a:rPr>
            </a:br>
            <a:r>
              <a:rPr lang="en-GB" dirty="0"/>
              <a:t/>
            </a:r>
            <a:br>
              <a:rPr lang="en-GB" dirty="0"/>
            </a:br>
            <a:endParaRPr lang="en-GB" sz="3200" dirty="0">
              <a:solidFill>
                <a:srgbClr val="7030A0"/>
              </a:solidFill>
              <a:latin typeface="+mn-lt"/>
            </a:endParaRPr>
          </a:p>
        </p:txBody>
      </p:sp>
      <p:sp>
        <p:nvSpPr>
          <p:cNvPr id="10" name="Title 1">
            <a:extLst>
              <a:ext uri="{FF2B5EF4-FFF2-40B4-BE49-F238E27FC236}">
                <a16:creationId xmlns:a16="http://schemas.microsoft.com/office/drawing/2014/main" id="{BAB7053F-F274-439F-9D75-9BAF2DADA434}"/>
              </a:ext>
            </a:extLst>
          </p:cNvPr>
          <p:cNvSpPr txBox="1">
            <a:spLocks/>
          </p:cNvSpPr>
          <p:nvPr/>
        </p:nvSpPr>
        <p:spPr>
          <a:xfrm>
            <a:off x="549484" y="884450"/>
            <a:ext cx="9851923" cy="42169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dirty="0"/>
              <a:t/>
            </a:r>
            <a:br>
              <a:rPr lang="en-GB" dirty="0"/>
            </a:br>
            <a:endParaRPr lang="en-GB" sz="3200" dirty="0">
              <a:solidFill>
                <a:srgbClr val="7030A0"/>
              </a:solidFill>
              <a:latin typeface="+mn-lt"/>
            </a:endParaRPr>
          </a:p>
        </p:txBody>
      </p:sp>
      <p:sp>
        <p:nvSpPr>
          <p:cNvPr id="12" name="Rectangle: Rounded Corners 11">
            <a:extLst>
              <a:ext uri="{FF2B5EF4-FFF2-40B4-BE49-F238E27FC236}">
                <a16:creationId xmlns:a16="http://schemas.microsoft.com/office/drawing/2014/main" id="{694BF14E-195C-440A-8674-5A0846C669C7}"/>
              </a:ext>
            </a:extLst>
          </p:cNvPr>
          <p:cNvSpPr/>
          <p:nvPr/>
        </p:nvSpPr>
        <p:spPr>
          <a:xfrm>
            <a:off x="1174176" y="2402264"/>
            <a:ext cx="4921824" cy="229431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What is a </a:t>
            </a:r>
            <a:r>
              <a:rPr lang="en-GB" b="1" dirty="0">
                <a:solidFill>
                  <a:schemeClr val="tx1"/>
                </a:solidFill>
              </a:rPr>
              <a:t>relative clause</a:t>
            </a:r>
            <a:r>
              <a:rPr lang="en-GB" dirty="0">
                <a:solidFill>
                  <a:schemeClr val="tx1"/>
                </a:solidFill>
              </a:rPr>
              <a:t>? </a:t>
            </a:r>
          </a:p>
          <a:p>
            <a:pPr algn="ctr"/>
            <a:endParaRPr lang="en-GB" dirty="0">
              <a:solidFill>
                <a:schemeClr val="tx1"/>
              </a:solidFill>
            </a:endParaRPr>
          </a:p>
          <a:p>
            <a:pPr algn="ctr"/>
            <a:r>
              <a:rPr lang="en-GB" dirty="0">
                <a:solidFill>
                  <a:schemeClr val="tx1"/>
                </a:solidFill>
              </a:rPr>
              <a:t>How can we write them?</a:t>
            </a:r>
          </a:p>
        </p:txBody>
      </p:sp>
      <p:pic>
        <p:nvPicPr>
          <p:cNvPr id="3" name="Picture 2">
            <a:extLst>
              <a:ext uri="{FF2B5EF4-FFF2-40B4-BE49-F238E27FC236}">
                <a16:creationId xmlns:a16="http://schemas.microsoft.com/office/drawing/2014/main" id="{7716E55B-0106-6B42-9802-2F1F94D724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1437" y="2315690"/>
            <a:ext cx="4049970" cy="2378747"/>
          </a:xfrm>
          <a:prstGeom prst="rect">
            <a:avLst/>
          </a:prstGeom>
        </p:spPr>
      </p:pic>
      <p:pic>
        <p:nvPicPr>
          <p:cNvPr id="5" name="Online Media 4" descr="Recorded Sound">
            <a:hlinkClick r:id="" action="ppaction://media"/>
            <a:extLst>
              <a:ext uri="{FF2B5EF4-FFF2-40B4-BE49-F238E27FC236}">
                <a16:creationId xmlns:a16="http://schemas.microsoft.com/office/drawing/2014/main" id="{137C3D7C-05EF-C549-8B84-6E11EEDD659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32900" y="5262403"/>
            <a:ext cx="812800" cy="812800"/>
          </a:xfrm>
          <a:prstGeom prst="rect">
            <a:avLst/>
          </a:prstGeom>
        </p:spPr>
      </p:pic>
    </p:spTree>
    <p:extLst>
      <p:ext uri="{BB962C8B-B14F-4D97-AF65-F5344CB8AC3E}">
        <p14:creationId xmlns:p14="http://schemas.microsoft.com/office/powerpoint/2010/main" val="373311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761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5"/>
                </p:tgtEl>
              </p:cMediaNode>
            </p:audio>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AF3060-4373-42E0-9590-2D0CD8643645}"/>
              </a:ext>
            </a:extLst>
          </p:cNvPr>
          <p:cNvSpPr/>
          <p:nvPr/>
        </p:nvSpPr>
        <p:spPr>
          <a:xfrm>
            <a:off x="748526" y="801440"/>
            <a:ext cx="10657433" cy="892552"/>
          </a:xfrm>
          <a:prstGeom prst="rect">
            <a:avLst/>
          </a:prstGeom>
        </p:spPr>
        <p:txBody>
          <a:bodyPr wrap="square">
            <a:spAutoFit/>
          </a:bodyPr>
          <a:lstStyle/>
          <a:p>
            <a:pPr lvl="0"/>
            <a:r>
              <a:rPr lang="en-GB" sz="2800" b="1" dirty="0">
                <a:solidFill>
                  <a:schemeClr val="accent6">
                    <a:lumMod val="75000"/>
                  </a:schemeClr>
                </a:solidFill>
                <a:ea typeface="Times New Roman" panose="02020603050405020304" pitchFamily="18" charset="0"/>
                <a:cs typeface="Arial" panose="020B0604020202020204" pitchFamily="34" charset="0"/>
              </a:rPr>
              <a:t>Relative clauses </a:t>
            </a:r>
            <a:r>
              <a:rPr lang="en-GB" sz="2800" dirty="0">
                <a:solidFill>
                  <a:srgbClr val="000000"/>
                </a:solidFill>
                <a:ea typeface="Times New Roman" panose="02020603050405020304" pitchFamily="18" charset="0"/>
                <a:cs typeface="Arial" panose="020B0604020202020204" pitchFamily="34" charset="0"/>
              </a:rPr>
              <a:t>can </a:t>
            </a:r>
            <a:r>
              <a:rPr lang="en-GB" sz="2800" dirty="0">
                <a:solidFill>
                  <a:prstClr val="black"/>
                </a:solidFill>
                <a:ea typeface="Times New Roman" panose="02020603050405020304" pitchFamily="18" charset="0"/>
              </a:rPr>
              <a:t>give more information about a </a:t>
            </a:r>
            <a:r>
              <a:rPr lang="en-GB" sz="2800" dirty="0">
                <a:solidFill>
                  <a:srgbClr val="0000FF"/>
                </a:solidFill>
                <a:ea typeface="Times New Roman" panose="02020603050405020304" pitchFamily="18" charset="0"/>
              </a:rPr>
              <a:t>noun</a:t>
            </a:r>
            <a:r>
              <a:rPr lang="en-GB" sz="2800" dirty="0">
                <a:solidFill>
                  <a:prstClr val="black"/>
                </a:solidFill>
                <a:ea typeface="Times New Roman" panose="02020603050405020304" pitchFamily="18" charset="0"/>
              </a:rPr>
              <a:t> or </a:t>
            </a:r>
            <a:r>
              <a:rPr lang="en-GB" sz="2800" dirty="0">
                <a:solidFill>
                  <a:srgbClr val="7030A0"/>
                </a:solidFill>
                <a:ea typeface="Times New Roman" panose="02020603050405020304" pitchFamily="18" charset="0"/>
              </a:rPr>
              <a:t>pronoun</a:t>
            </a:r>
            <a:r>
              <a:rPr lang="en-GB" sz="2800" dirty="0">
                <a:solidFill>
                  <a:prstClr val="black"/>
                </a:solidFill>
                <a:ea typeface="Times New Roman" panose="02020603050405020304" pitchFamily="18" charset="0"/>
              </a:rPr>
              <a:t>.</a:t>
            </a:r>
          </a:p>
          <a:p>
            <a:pPr lvl="0"/>
            <a:r>
              <a:rPr lang="en-GB" sz="2400" dirty="0">
                <a:solidFill>
                  <a:prstClr val="black"/>
                </a:solidFill>
                <a:ea typeface="Times New Roman" panose="02020603050405020304" pitchFamily="18" charset="0"/>
                <a:cs typeface="Arial" panose="020B0604020202020204" pitchFamily="34" charset="0"/>
              </a:rPr>
              <a:t>They usually begin with a </a:t>
            </a:r>
            <a:r>
              <a:rPr lang="en-GB" sz="2400" u="sng" dirty="0">
                <a:ea typeface="Times New Roman" panose="02020603050405020304" pitchFamily="18" charset="0"/>
                <a:cs typeface="Arial" panose="020B0604020202020204" pitchFamily="34" charset="0"/>
              </a:rPr>
              <a:t>relative pronoun</a:t>
            </a:r>
            <a:r>
              <a:rPr lang="en-GB" sz="2400" dirty="0">
                <a:solidFill>
                  <a:prstClr val="black"/>
                </a:solidFill>
                <a:ea typeface="Times New Roman" panose="02020603050405020304" pitchFamily="18" charset="0"/>
                <a:cs typeface="Arial" panose="020B0604020202020204" pitchFamily="34" charset="0"/>
              </a:rPr>
              <a:t>.</a:t>
            </a:r>
            <a:endParaRPr lang="en-GB" sz="2400" dirty="0">
              <a:solidFill>
                <a:prstClr val="black"/>
              </a:solidFill>
              <a:ea typeface="Times New Roman" panose="02020603050405020304" pitchFamily="18" charset="0"/>
            </a:endParaRPr>
          </a:p>
        </p:txBody>
      </p:sp>
      <p:sp>
        <p:nvSpPr>
          <p:cNvPr id="12" name="TextBox 11">
            <a:extLst>
              <a:ext uri="{FF2B5EF4-FFF2-40B4-BE49-F238E27FC236}">
                <a16:creationId xmlns:a16="http://schemas.microsoft.com/office/drawing/2014/main" id="{820334AD-F137-45F4-8CB2-84E1E50317BC}"/>
              </a:ext>
            </a:extLst>
          </p:cNvPr>
          <p:cNvSpPr txBox="1"/>
          <p:nvPr/>
        </p:nvSpPr>
        <p:spPr>
          <a:xfrm>
            <a:off x="1251318" y="2506156"/>
            <a:ext cx="7282396" cy="461665"/>
          </a:xfrm>
          <a:prstGeom prst="rect">
            <a:avLst/>
          </a:prstGeom>
          <a:noFill/>
        </p:spPr>
        <p:txBody>
          <a:bodyPr wrap="square" rtlCol="0">
            <a:spAutoFit/>
          </a:bodyPr>
          <a:lstStyle/>
          <a:p>
            <a:r>
              <a:rPr lang="en-GB" sz="2400" dirty="0"/>
              <a:t>The</a:t>
            </a:r>
            <a:r>
              <a:rPr lang="en-GB" sz="2400" dirty="0">
                <a:solidFill>
                  <a:srgbClr val="7030A0"/>
                </a:solidFill>
              </a:rPr>
              <a:t> </a:t>
            </a:r>
            <a:r>
              <a:rPr lang="en-GB" sz="2400" dirty="0">
                <a:solidFill>
                  <a:srgbClr val="0000FF"/>
                </a:solidFill>
              </a:rPr>
              <a:t>design</a:t>
            </a:r>
            <a:r>
              <a:rPr lang="en-GB" sz="2400" dirty="0">
                <a:solidFill>
                  <a:srgbClr val="7030A0"/>
                </a:solidFill>
              </a:rPr>
              <a:t> </a:t>
            </a:r>
            <a:r>
              <a:rPr lang="en-GB" sz="2400" dirty="0"/>
              <a:t>covers the box.</a:t>
            </a:r>
          </a:p>
        </p:txBody>
      </p:sp>
      <p:sp>
        <p:nvSpPr>
          <p:cNvPr id="13" name="Rounded Rectangular Callout 2">
            <a:extLst>
              <a:ext uri="{FF2B5EF4-FFF2-40B4-BE49-F238E27FC236}">
                <a16:creationId xmlns:a16="http://schemas.microsoft.com/office/drawing/2014/main" id="{7672E730-B340-4675-8811-EE6111AC592B}"/>
              </a:ext>
            </a:extLst>
          </p:cNvPr>
          <p:cNvSpPr/>
          <p:nvPr/>
        </p:nvSpPr>
        <p:spPr>
          <a:xfrm>
            <a:off x="7314266" y="1674651"/>
            <a:ext cx="4129208" cy="541576"/>
          </a:xfrm>
          <a:prstGeom prst="wedgeRoundRectCallout">
            <a:avLst>
              <a:gd name="adj1" fmla="val -41020"/>
              <a:gd name="adj2" fmla="val 134901"/>
              <a:gd name="adj3" fmla="val 166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Tell me more about </a:t>
            </a:r>
            <a:r>
              <a:rPr lang="en-GB" sz="2400" b="1" dirty="0">
                <a:solidFill>
                  <a:schemeClr val="tx1"/>
                </a:solidFill>
              </a:rPr>
              <a:t>the design</a:t>
            </a:r>
            <a:r>
              <a:rPr lang="en-GB" sz="2400" dirty="0">
                <a:solidFill>
                  <a:schemeClr val="tx1"/>
                </a:solidFill>
              </a:rPr>
              <a:t>.</a:t>
            </a:r>
            <a:endParaRPr lang="en-GB" sz="2800" dirty="0"/>
          </a:p>
        </p:txBody>
      </p:sp>
      <p:sp>
        <p:nvSpPr>
          <p:cNvPr id="15" name="Rectangle 14">
            <a:extLst>
              <a:ext uri="{FF2B5EF4-FFF2-40B4-BE49-F238E27FC236}">
                <a16:creationId xmlns:a16="http://schemas.microsoft.com/office/drawing/2014/main" id="{9BE86551-DB6E-4DCC-8502-C7919422EBF3}"/>
              </a:ext>
            </a:extLst>
          </p:cNvPr>
          <p:cNvSpPr/>
          <p:nvPr/>
        </p:nvSpPr>
        <p:spPr>
          <a:xfrm>
            <a:off x="1251318" y="3274413"/>
            <a:ext cx="6813275" cy="461665"/>
          </a:xfrm>
          <a:prstGeom prst="rect">
            <a:avLst/>
          </a:prstGeom>
        </p:spPr>
        <p:txBody>
          <a:bodyPr wrap="none">
            <a:spAutoFit/>
          </a:bodyPr>
          <a:lstStyle/>
          <a:p>
            <a:pPr lvl="0"/>
            <a:r>
              <a:rPr lang="en-GB" sz="2400" b="1" i="1" dirty="0">
                <a:latin typeface="+mj-lt"/>
              </a:rPr>
              <a:t>The design</a:t>
            </a:r>
            <a:r>
              <a:rPr lang="en-GB" sz="2400" i="1" dirty="0">
                <a:latin typeface="+mj-lt"/>
              </a:rPr>
              <a:t>, </a:t>
            </a:r>
            <a:r>
              <a:rPr lang="en-GB" sz="2400" i="1" u="sng" dirty="0">
                <a:solidFill>
                  <a:srgbClr val="008000"/>
                </a:solidFill>
                <a:latin typeface="+mj-lt"/>
              </a:rPr>
              <a:t>which</a:t>
            </a:r>
            <a:r>
              <a:rPr lang="en-GB" sz="2400" i="1" dirty="0">
                <a:solidFill>
                  <a:srgbClr val="008000"/>
                </a:solidFill>
                <a:latin typeface="+mj-lt"/>
              </a:rPr>
              <a:t> appeared overnight</a:t>
            </a:r>
            <a:r>
              <a:rPr lang="en-GB" sz="2400" i="1" dirty="0">
                <a:latin typeface="+mj-lt"/>
              </a:rPr>
              <a:t>, covers the box</a:t>
            </a:r>
            <a:r>
              <a:rPr lang="en-GB" sz="2400" i="1" dirty="0">
                <a:solidFill>
                  <a:srgbClr val="0000FF"/>
                </a:solidFill>
                <a:latin typeface="+mj-lt"/>
              </a:rPr>
              <a:t>.</a:t>
            </a:r>
          </a:p>
        </p:txBody>
      </p:sp>
      <p:sp>
        <p:nvSpPr>
          <p:cNvPr id="17" name="Rectangle 16">
            <a:extLst>
              <a:ext uri="{FF2B5EF4-FFF2-40B4-BE49-F238E27FC236}">
                <a16:creationId xmlns:a16="http://schemas.microsoft.com/office/drawing/2014/main" id="{04E9A61D-CEA3-4B0C-B20A-1EE5E1B3E8AD}"/>
              </a:ext>
            </a:extLst>
          </p:cNvPr>
          <p:cNvSpPr/>
          <p:nvPr/>
        </p:nvSpPr>
        <p:spPr>
          <a:xfrm>
            <a:off x="1251317" y="3774360"/>
            <a:ext cx="6730753" cy="461665"/>
          </a:xfrm>
          <a:prstGeom prst="rect">
            <a:avLst/>
          </a:prstGeom>
        </p:spPr>
        <p:txBody>
          <a:bodyPr wrap="none">
            <a:spAutoFit/>
          </a:bodyPr>
          <a:lstStyle/>
          <a:p>
            <a:pPr lvl="0"/>
            <a:r>
              <a:rPr lang="en-GB" sz="2400" b="1" i="1" dirty="0">
                <a:latin typeface="+mj-lt"/>
              </a:rPr>
              <a:t>The design</a:t>
            </a:r>
            <a:r>
              <a:rPr lang="en-GB" sz="2400" i="1" dirty="0">
                <a:latin typeface="+mj-lt"/>
              </a:rPr>
              <a:t>, </a:t>
            </a:r>
            <a:r>
              <a:rPr lang="en-GB" sz="2400" i="1" u="sng" dirty="0">
                <a:solidFill>
                  <a:srgbClr val="008000"/>
                </a:solidFill>
                <a:latin typeface="+mj-lt"/>
              </a:rPr>
              <a:t>which</a:t>
            </a:r>
            <a:r>
              <a:rPr lang="en-GB" sz="2400" i="1" dirty="0">
                <a:solidFill>
                  <a:srgbClr val="008000"/>
                </a:solidFill>
                <a:latin typeface="+mj-lt"/>
              </a:rPr>
              <a:t> is brightly coloured</a:t>
            </a:r>
            <a:r>
              <a:rPr lang="en-GB" sz="2400" i="1" dirty="0">
                <a:latin typeface="+mj-lt"/>
              </a:rPr>
              <a:t>, covers the box</a:t>
            </a:r>
            <a:r>
              <a:rPr lang="en-GB" sz="2400" i="1" dirty="0">
                <a:solidFill>
                  <a:srgbClr val="0000FF"/>
                </a:solidFill>
                <a:latin typeface="+mj-lt"/>
              </a:rPr>
              <a:t>.</a:t>
            </a:r>
          </a:p>
        </p:txBody>
      </p:sp>
      <p:sp>
        <p:nvSpPr>
          <p:cNvPr id="18" name="Rectangle 17">
            <a:extLst>
              <a:ext uri="{FF2B5EF4-FFF2-40B4-BE49-F238E27FC236}">
                <a16:creationId xmlns:a16="http://schemas.microsoft.com/office/drawing/2014/main" id="{026BAF62-F11C-4226-9858-D7AA747D0C20}"/>
              </a:ext>
            </a:extLst>
          </p:cNvPr>
          <p:cNvSpPr/>
          <p:nvPr/>
        </p:nvSpPr>
        <p:spPr>
          <a:xfrm>
            <a:off x="1251316" y="4273896"/>
            <a:ext cx="6781215" cy="461665"/>
          </a:xfrm>
          <a:prstGeom prst="rect">
            <a:avLst/>
          </a:prstGeom>
        </p:spPr>
        <p:txBody>
          <a:bodyPr wrap="none">
            <a:spAutoFit/>
          </a:bodyPr>
          <a:lstStyle/>
          <a:p>
            <a:pPr lvl="0"/>
            <a:r>
              <a:rPr lang="en-GB" sz="2400" b="1" i="1" dirty="0">
                <a:latin typeface="+mj-lt"/>
              </a:rPr>
              <a:t>The design</a:t>
            </a:r>
            <a:r>
              <a:rPr lang="en-GB" sz="2400" i="1" dirty="0">
                <a:latin typeface="+mj-lt"/>
              </a:rPr>
              <a:t>, </a:t>
            </a:r>
            <a:r>
              <a:rPr lang="en-GB" sz="2400" i="1" u="sng" dirty="0">
                <a:solidFill>
                  <a:srgbClr val="008000"/>
                </a:solidFill>
                <a:latin typeface="+mj-lt"/>
              </a:rPr>
              <a:t>which</a:t>
            </a:r>
            <a:r>
              <a:rPr lang="en-GB" sz="2400" i="1" dirty="0">
                <a:solidFill>
                  <a:srgbClr val="008000"/>
                </a:solidFill>
                <a:latin typeface="+mj-lt"/>
              </a:rPr>
              <a:t> expresses gratitude</a:t>
            </a:r>
            <a:r>
              <a:rPr lang="en-GB" sz="2400" i="1" dirty="0">
                <a:latin typeface="+mj-lt"/>
              </a:rPr>
              <a:t>, covers the box</a:t>
            </a:r>
            <a:r>
              <a:rPr lang="en-GB" sz="2400" i="1" dirty="0">
                <a:solidFill>
                  <a:srgbClr val="0000FF"/>
                </a:solidFill>
                <a:latin typeface="+mj-lt"/>
              </a:rPr>
              <a:t>.</a:t>
            </a:r>
          </a:p>
        </p:txBody>
      </p:sp>
      <p:sp>
        <p:nvSpPr>
          <p:cNvPr id="14" name="Text Box 11">
            <a:extLst>
              <a:ext uri="{FF2B5EF4-FFF2-40B4-BE49-F238E27FC236}">
                <a16:creationId xmlns:a16="http://schemas.microsoft.com/office/drawing/2014/main" id="{2F473AD4-A5B8-4672-BABA-41F9D4346158}"/>
              </a:ext>
            </a:extLst>
          </p:cNvPr>
          <p:cNvSpPr txBox="1"/>
          <p:nvPr/>
        </p:nvSpPr>
        <p:spPr>
          <a:xfrm>
            <a:off x="5987846" y="5186859"/>
            <a:ext cx="5418114" cy="828675"/>
          </a:xfrm>
          <a:prstGeom prst="rect">
            <a:avLst/>
          </a:prstGeom>
          <a:solidFill>
            <a:srgbClr val="70AD47">
              <a:lumMod val="60000"/>
              <a:lumOff val="40000"/>
            </a:srgb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2000" b="1"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Relative Pronouns (&amp; Relative Adverbs)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20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who, which, whom, whose, that, (where, when)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C3D38FF6-DAB9-964E-ACF7-00EF033237E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33714" y="2705128"/>
            <a:ext cx="2340198" cy="2029390"/>
          </a:xfrm>
          <a:prstGeom prst="rect">
            <a:avLst/>
          </a:prstGeom>
        </p:spPr>
      </p:pic>
      <p:pic>
        <p:nvPicPr>
          <p:cNvPr id="16" name="Online Media 7" descr="Recorded Sound">
            <a:hlinkClick r:id="" action="ppaction://media"/>
            <a:extLst>
              <a:ext uri="{FF2B5EF4-FFF2-40B4-BE49-F238E27FC236}">
                <a16:creationId xmlns:a16="http://schemas.microsoft.com/office/drawing/2014/main" id="{853FE2E5-ACB8-8745-9252-38212137620C}"/>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26759" y="5135700"/>
            <a:ext cx="812800" cy="812800"/>
          </a:xfrm>
          <a:prstGeom prst="rect">
            <a:avLst/>
          </a:prstGeom>
        </p:spPr>
      </p:pic>
      <p:pic>
        <p:nvPicPr>
          <p:cNvPr id="19" name="Online Media 4" descr="Recorded Sound">
            <a:hlinkClick r:id="" action="ppaction://media"/>
            <a:extLst>
              <a:ext uri="{FF2B5EF4-FFF2-40B4-BE49-F238E27FC236}">
                <a16:creationId xmlns:a16="http://schemas.microsoft.com/office/drawing/2014/main" id="{DB98553B-FE9E-DC49-84B6-094861E77E1A}"/>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2387437" y="5135700"/>
            <a:ext cx="812800" cy="812800"/>
          </a:xfrm>
          <a:prstGeom prst="rect">
            <a:avLst/>
          </a:prstGeom>
        </p:spPr>
      </p:pic>
      <p:pic>
        <p:nvPicPr>
          <p:cNvPr id="20" name="Online Media 5" descr="Recorded Sound">
            <a:hlinkClick r:id="" action="ppaction://media"/>
            <a:extLst>
              <a:ext uri="{FF2B5EF4-FFF2-40B4-BE49-F238E27FC236}">
                <a16:creationId xmlns:a16="http://schemas.microsoft.com/office/drawing/2014/main" id="{3FF7038C-318F-1D43-95CD-C44A7BB90D5F}"/>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3666490" y="5171686"/>
            <a:ext cx="812800" cy="812800"/>
          </a:xfrm>
          <a:prstGeom prst="rect">
            <a:avLst/>
          </a:prstGeom>
        </p:spPr>
      </p:pic>
    </p:spTree>
    <p:extLst>
      <p:ext uri="{BB962C8B-B14F-4D97-AF65-F5344CB8AC3E}">
        <p14:creationId xmlns:p14="http://schemas.microsoft.com/office/powerpoint/2010/main" val="366130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4485" fill="hold"/>
                                        <p:tgtEl>
                                          <p:spTgt spid="19"/>
                                        </p:tgtEl>
                                      </p:cBhvr>
                                    </p:cmd>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6357" fill="hold"/>
                                        <p:tgtEl>
                                          <p:spTgt spid="20"/>
                                        </p:tgtEl>
                                      </p:cBhvr>
                                    </p:cmd>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6549"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16"/>
                </p:tgtEl>
              </p:cMediaNode>
            </p:audio>
            <p:audio>
              <p:cMediaNode vol="80000">
                <p:cTn id="43" fill="hold" display="0">
                  <p:stCondLst>
                    <p:cond delay="indefinite"/>
                  </p:stCondLst>
                  <p:endCondLst>
                    <p:cond evt="onStopAudio" delay="0">
                      <p:tgtEl>
                        <p:sldTgt/>
                      </p:tgtEl>
                    </p:cond>
                  </p:endCondLst>
                </p:cTn>
                <p:tgtEl>
                  <p:spTgt spid="19"/>
                </p:tgtEl>
              </p:cMediaNode>
            </p:audio>
            <p:audio>
              <p:cMediaNode vol="80000">
                <p:cTn id="44" fill="hold" display="0">
                  <p:stCondLst>
                    <p:cond delay="indefinite"/>
                  </p:stCondLst>
                  <p:endCondLst>
                    <p:cond evt="onStopAudio" delay="0">
                      <p:tgtEl>
                        <p:sldTgt/>
                      </p:tgtEl>
                    </p:cond>
                  </p:endCondLst>
                </p:cTn>
                <p:tgtEl>
                  <p:spTgt spid="20"/>
                </p:tgtEl>
              </p:cMediaNode>
            </p:audio>
          </p:childTnLst>
        </p:cTn>
      </p:par>
    </p:tnLst>
    <p:bldLst>
      <p:bldP spid="12" grpId="0" uiExpand="1" build="p"/>
      <p:bldP spid="13" grpId="0" animBg="1"/>
      <p:bldP spid="15" grpId="0"/>
      <p:bldP spid="17" grpId="0"/>
      <p:bldP spid="18" grpId="0"/>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AF3060-4373-42E0-9590-2D0CD8643645}"/>
              </a:ext>
            </a:extLst>
          </p:cNvPr>
          <p:cNvSpPr/>
          <p:nvPr/>
        </p:nvSpPr>
        <p:spPr>
          <a:xfrm>
            <a:off x="748526" y="801440"/>
            <a:ext cx="10657433" cy="892552"/>
          </a:xfrm>
          <a:prstGeom prst="rect">
            <a:avLst/>
          </a:prstGeom>
        </p:spPr>
        <p:txBody>
          <a:bodyPr wrap="square">
            <a:spAutoFit/>
          </a:bodyPr>
          <a:lstStyle/>
          <a:p>
            <a:pPr lvl="0"/>
            <a:r>
              <a:rPr lang="en-GB" sz="2800" b="1" dirty="0">
                <a:solidFill>
                  <a:schemeClr val="accent6">
                    <a:lumMod val="75000"/>
                  </a:schemeClr>
                </a:solidFill>
                <a:ea typeface="Times New Roman" panose="02020603050405020304" pitchFamily="18" charset="0"/>
                <a:cs typeface="Arial" panose="020B0604020202020204" pitchFamily="34" charset="0"/>
              </a:rPr>
              <a:t>Relative clauses </a:t>
            </a:r>
            <a:r>
              <a:rPr lang="en-GB" sz="2800" dirty="0">
                <a:solidFill>
                  <a:srgbClr val="000000"/>
                </a:solidFill>
                <a:ea typeface="Times New Roman" panose="02020603050405020304" pitchFamily="18" charset="0"/>
                <a:cs typeface="Arial" panose="020B0604020202020204" pitchFamily="34" charset="0"/>
              </a:rPr>
              <a:t>can </a:t>
            </a:r>
            <a:r>
              <a:rPr lang="en-GB" sz="2800" dirty="0">
                <a:solidFill>
                  <a:prstClr val="black"/>
                </a:solidFill>
                <a:ea typeface="Times New Roman" panose="02020603050405020304" pitchFamily="18" charset="0"/>
              </a:rPr>
              <a:t>give more information about a </a:t>
            </a:r>
            <a:r>
              <a:rPr lang="en-GB" sz="2800" dirty="0">
                <a:solidFill>
                  <a:srgbClr val="0000FF"/>
                </a:solidFill>
                <a:ea typeface="Times New Roman" panose="02020603050405020304" pitchFamily="18" charset="0"/>
              </a:rPr>
              <a:t>noun</a:t>
            </a:r>
            <a:r>
              <a:rPr lang="en-GB" sz="2800" dirty="0">
                <a:solidFill>
                  <a:prstClr val="black"/>
                </a:solidFill>
                <a:ea typeface="Times New Roman" panose="02020603050405020304" pitchFamily="18" charset="0"/>
              </a:rPr>
              <a:t> or </a:t>
            </a:r>
            <a:r>
              <a:rPr lang="en-GB" sz="2800" dirty="0">
                <a:solidFill>
                  <a:srgbClr val="7030A0"/>
                </a:solidFill>
                <a:ea typeface="Times New Roman" panose="02020603050405020304" pitchFamily="18" charset="0"/>
              </a:rPr>
              <a:t>pronoun</a:t>
            </a:r>
            <a:r>
              <a:rPr lang="en-GB" sz="2800" dirty="0">
                <a:solidFill>
                  <a:prstClr val="black"/>
                </a:solidFill>
                <a:ea typeface="Times New Roman" panose="02020603050405020304" pitchFamily="18" charset="0"/>
              </a:rPr>
              <a:t>.</a:t>
            </a:r>
          </a:p>
          <a:p>
            <a:pPr lvl="0"/>
            <a:r>
              <a:rPr lang="en-GB" sz="2400" dirty="0">
                <a:solidFill>
                  <a:prstClr val="black"/>
                </a:solidFill>
                <a:ea typeface="Times New Roman" panose="02020603050405020304" pitchFamily="18" charset="0"/>
                <a:cs typeface="Arial" panose="020B0604020202020204" pitchFamily="34" charset="0"/>
              </a:rPr>
              <a:t>They usually begin with a </a:t>
            </a:r>
            <a:r>
              <a:rPr lang="en-GB" sz="2400" u="sng" dirty="0">
                <a:ea typeface="Times New Roman" panose="02020603050405020304" pitchFamily="18" charset="0"/>
                <a:cs typeface="Arial" panose="020B0604020202020204" pitchFamily="34" charset="0"/>
              </a:rPr>
              <a:t>relative pronoun</a:t>
            </a:r>
            <a:r>
              <a:rPr lang="en-GB" sz="2400" dirty="0">
                <a:solidFill>
                  <a:prstClr val="black"/>
                </a:solidFill>
                <a:ea typeface="Times New Roman" panose="02020603050405020304" pitchFamily="18" charset="0"/>
                <a:cs typeface="Arial" panose="020B0604020202020204" pitchFamily="34" charset="0"/>
              </a:rPr>
              <a:t>.</a:t>
            </a:r>
            <a:endParaRPr lang="en-GB" sz="2400" dirty="0">
              <a:solidFill>
                <a:prstClr val="black"/>
              </a:solidFill>
              <a:ea typeface="Times New Roman" panose="02020603050405020304" pitchFamily="18" charset="0"/>
            </a:endParaRPr>
          </a:p>
        </p:txBody>
      </p:sp>
      <p:sp>
        <p:nvSpPr>
          <p:cNvPr id="12" name="TextBox 11">
            <a:extLst>
              <a:ext uri="{FF2B5EF4-FFF2-40B4-BE49-F238E27FC236}">
                <a16:creationId xmlns:a16="http://schemas.microsoft.com/office/drawing/2014/main" id="{820334AD-F137-45F4-8CB2-84E1E50317BC}"/>
              </a:ext>
            </a:extLst>
          </p:cNvPr>
          <p:cNvSpPr txBox="1"/>
          <p:nvPr/>
        </p:nvSpPr>
        <p:spPr>
          <a:xfrm>
            <a:off x="1098502" y="2485353"/>
            <a:ext cx="7282396" cy="461665"/>
          </a:xfrm>
          <a:prstGeom prst="rect">
            <a:avLst/>
          </a:prstGeom>
          <a:noFill/>
        </p:spPr>
        <p:txBody>
          <a:bodyPr wrap="square" rtlCol="0">
            <a:spAutoFit/>
          </a:bodyPr>
          <a:lstStyle/>
          <a:p>
            <a:r>
              <a:rPr lang="en-GB" sz="2400" dirty="0"/>
              <a:t>The design covers the</a:t>
            </a:r>
            <a:r>
              <a:rPr lang="en-GB" sz="2400" dirty="0">
                <a:solidFill>
                  <a:srgbClr val="0000FF"/>
                </a:solidFill>
              </a:rPr>
              <a:t> box</a:t>
            </a:r>
            <a:r>
              <a:rPr lang="en-GB" sz="2400" dirty="0"/>
              <a:t>.</a:t>
            </a:r>
          </a:p>
        </p:txBody>
      </p:sp>
      <p:sp>
        <p:nvSpPr>
          <p:cNvPr id="13" name="Rounded Rectangular Callout 2">
            <a:extLst>
              <a:ext uri="{FF2B5EF4-FFF2-40B4-BE49-F238E27FC236}">
                <a16:creationId xmlns:a16="http://schemas.microsoft.com/office/drawing/2014/main" id="{7672E730-B340-4675-8811-EE6111AC592B}"/>
              </a:ext>
            </a:extLst>
          </p:cNvPr>
          <p:cNvSpPr/>
          <p:nvPr/>
        </p:nvSpPr>
        <p:spPr>
          <a:xfrm>
            <a:off x="6904031" y="1563690"/>
            <a:ext cx="4129208" cy="541576"/>
          </a:xfrm>
          <a:prstGeom prst="wedgeRoundRectCallout">
            <a:avLst>
              <a:gd name="adj1" fmla="val 39544"/>
              <a:gd name="adj2" fmla="val 159021"/>
              <a:gd name="adj3" fmla="val 166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Tell me more about the</a:t>
            </a:r>
            <a:r>
              <a:rPr lang="en-GB" sz="2400" b="1" dirty="0">
                <a:solidFill>
                  <a:schemeClr val="tx1"/>
                </a:solidFill>
              </a:rPr>
              <a:t> box</a:t>
            </a:r>
            <a:r>
              <a:rPr lang="en-GB" sz="2400" dirty="0">
                <a:solidFill>
                  <a:schemeClr val="tx1"/>
                </a:solidFill>
              </a:rPr>
              <a:t>.</a:t>
            </a:r>
            <a:endParaRPr lang="en-GB" sz="2800" dirty="0"/>
          </a:p>
        </p:txBody>
      </p:sp>
      <p:sp>
        <p:nvSpPr>
          <p:cNvPr id="15" name="Rectangle 14">
            <a:extLst>
              <a:ext uri="{FF2B5EF4-FFF2-40B4-BE49-F238E27FC236}">
                <a16:creationId xmlns:a16="http://schemas.microsoft.com/office/drawing/2014/main" id="{9BE86551-DB6E-4DCC-8502-C7919422EBF3}"/>
              </a:ext>
            </a:extLst>
          </p:cNvPr>
          <p:cNvSpPr/>
          <p:nvPr/>
        </p:nvSpPr>
        <p:spPr>
          <a:xfrm>
            <a:off x="1065064" y="3209406"/>
            <a:ext cx="7725063" cy="461665"/>
          </a:xfrm>
          <a:prstGeom prst="rect">
            <a:avLst/>
          </a:prstGeom>
        </p:spPr>
        <p:txBody>
          <a:bodyPr wrap="none">
            <a:spAutoFit/>
          </a:bodyPr>
          <a:lstStyle/>
          <a:p>
            <a:pPr lvl="0"/>
            <a:r>
              <a:rPr lang="en-GB" sz="2400" i="1" dirty="0">
                <a:latin typeface="+mj-lt"/>
              </a:rPr>
              <a:t>The design covers the </a:t>
            </a:r>
            <a:r>
              <a:rPr lang="en-GB" sz="2400" b="1" i="1" dirty="0">
                <a:latin typeface="+mj-lt"/>
              </a:rPr>
              <a:t>box</a:t>
            </a:r>
            <a:r>
              <a:rPr lang="en-GB" sz="2400" i="1" dirty="0">
                <a:latin typeface="+mj-lt"/>
              </a:rPr>
              <a:t> </a:t>
            </a:r>
            <a:r>
              <a:rPr lang="en-GB" sz="2400" i="1" u="sng" dirty="0">
                <a:solidFill>
                  <a:srgbClr val="008000"/>
                </a:solidFill>
                <a:latin typeface="+mj-lt"/>
              </a:rPr>
              <a:t>which</a:t>
            </a:r>
            <a:r>
              <a:rPr lang="en-GB" sz="2400" i="1" dirty="0">
                <a:solidFill>
                  <a:srgbClr val="008000"/>
                </a:solidFill>
                <a:latin typeface="+mj-lt"/>
              </a:rPr>
              <a:t> had been rather dull-looking.</a:t>
            </a:r>
            <a:endParaRPr lang="en-GB" sz="2400" i="1" dirty="0">
              <a:solidFill>
                <a:srgbClr val="0000FF"/>
              </a:solidFill>
              <a:latin typeface="+mj-lt"/>
            </a:endParaRPr>
          </a:p>
        </p:txBody>
      </p:sp>
      <p:sp>
        <p:nvSpPr>
          <p:cNvPr id="17" name="Rectangle 16">
            <a:extLst>
              <a:ext uri="{FF2B5EF4-FFF2-40B4-BE49-F238E27FC236}">
                <a16:creationId xmlns:a16="http://schemas.microsoft.com/office/drawing/2014/main" id="{04E9A61D-CEA3-4B0C-B20A-1EE5E1B3E8AD}"/>
              </a:ext>
            </a:extLst>
          </p:cNvPr>
          <p:cNvSpPr/>
          <p:nvPr/>
        </p:nvSpPr>
        <p:spPr>
          <a:xfrm>
            <a:off x="1098502" y="3738756"/>
            <a:ext cx="7276672" cy="461665"/>
          </a:xfrm>
          <a:prstGeom prst="rect">
            <a:avLst/>
          </a:prstGeom>
        </p:spPr>
        <p:txBody>
          <a:bodyPr wrap="none">
            <a:spAutoFit/>
          </a:bodyPr>
          <a:lstStyle/>
          <a:p>
            <a:pPr lvl="0"/>
            <a:r>
              <a:rPr lang="en-GB" sz="2400" i="1" dirty="0">
                <a:latin typeface="+mj-lt"/>
              </a:rPr>
              <a:t>The design covers the </a:t>
            </a:r>
            <a:r>
              <a:rPr lang="en-GB" sz="2400" b="1" i="1" dirty="0">
                <a:latin typeface="+mj-lt"/>
              </a:rPr>
              <a:t>box</a:t>
            </a:r>
            <a:r>
              <a:rPr lang="en-GB" sz="2400" i="1" dirty="0">
                <a:latin typeface="+mj-lt"/>
              </a:rPr>
              <a:t> </a:t>
            </a:r>
            <a:r>
              <a:rPr lang="en-GB" sz="2400" i="1" u="sng" dirty="0">
                <a:solidFill>
                  <a:srgbClr val="008000"/>
                </a:solidFill>
                <a:latin typeface="+mj-lt"/>
              </a:rPr>
              <a:t>that</a:t>
            </a:r>
            <a:r>
              <a:rPr lang="en-GB" sz="2400" i="1" dirty="0">
                <a:solidFill>
                  <a:srgbClr val="008000"/>
                </a:solidFill>
                <a:latin typeface="+mj-lt"/>
              </a:rPr>
              <a:t> no-one had noticed before. </a:t>
            </a:r>
            <a:endParaRPr lang="en-GB" sz="2400" i="1" dirty="0">
              <a:solidFill>
                <a:srgbClr val="0000FF"/>
              </a:solidFill>
              <a:latin typeface="+mj-lt"/>
            </a:endParaRPr>
          </a:p>
        </p:txBody>
      </p:sp>
      <p:sp>
        <p:nvSpPr>
          <p:cNvPr id="18" name="Rectangle 17">
            <a:extLst>
              <a:ext uri="{FF2B5EF4-FFF2-40B4-BE49-F238E27FC236}">
                <a16:creationId xmlns:a16="http://schemas.microsoft.com/office/drawing/2014/main" id="{026BAF62-F11C-4226-9858-D7AA747D0C20}"/>
              </a:ext>
            </a:extLst>
          </p:cNvPr>
          <p:cNvSpPr/>
          <p:nvPr/>
        </p:nvSpPr>
        <p:spPr>
          <a:xfrm>
            <a:off x="1098502" y="4231974"/>
            <a:ext cx="7588359" cy="461665"/>
          </a:xfrm>
          <a:prstGeom prst="rect">
            <a:avLst/>
          </a:prstGeom>
        </p:spPr>
        <p:txBody>
          <a:bodyPr wrap="none">
            <a:spAutoFit/>
          </a:bodyPr>
          <a:lstStyle/>
          <a:p>
            <a:pPr lvl="0"/>
            <a:r>
              <a:rPr lang="en-GB" sz="2400" i="1" dirty="0">
                <a:latin typeface="+mj-lt"/>
              </a:rPr>
              <a:t>The design covers the </a:t>
            </a:r>
            <a:r>
              <a:rPr lang="en-GB" sz="2400" b="1" i="1" dirty="0">
                <a:latin typeface="+mj-lt"/>
              </a:rPr>
              <a:t>box</a:t>
            </a:r>
            <a:r>
              <a:rPr lang="en-GB" sz="2400" i="1" dirty="0">
                <a:latin typeface="+mj-lt"/>
              </a:rPr>
              <a:t> </a:t>
            </a:r>
            <a:r>
              <a:rPr lang="en-GB" sz="2400" i="1" u="sng" dirty="0">
                <a:solidFill>
                  <a:srgbClr val="008000"/>
                </a:solidFill>
                <a:latin typeface="+mj-lt"/>
              </a:rPr>
              <a:t>whose</a:t>
            </a:r>
            <a:r>
              <a:rPr lang="en-GB" sz="2400" i="1" dirty="0">
                <a:solidFill>
                  <a:srgbClr val="008000"/>
                </a:solidFill>
                <a:latin typeface="+mj-lt"/>
              </a:rPr>
              <a:t> exact purpose no-one knew.</a:t>
            </a:r>
            <a:endParaRPr lang="en-GB" sz="2400" i="1" dirty="0">
              <a:solidFill>
                <a:srgbClr val="0000FF"/>
              </a:solidFill>
              <a:latin typeface="+mj-lt"/>
            </a:endParaRPr>
          </a:p>
        </p:txBody>
      </p:sp>
      <p:sp>
        <p:nvSpPr>
          <p:cNvPr id="14" name="Text Box 11">
            <a:extLst>
              <a:ext uri="{FF2B5EF4-FFF2-40B4-BE49-F238E27FC236}">
                <a16:creationId xmlns:a16="http://schemas.microsoft.com/office/drawing/2014/main" id="{2F473AD4-A5B8-4672-BABA-41F9D4346158}"/>
              </a:ext>
            </a:extLst>
          </p:cNvPr>
          <p:cNvSpPr txBox="1"/>
          <p:nvPr/>
        </p:nvSpPr>
        <p:spPr>
          <a:xfrm>
            <a:off x="5987846" y="5186859"/>
            <a:ext cx="5418114" cy="828675"/>
          </a:xfrm>
          <a:prstGeom prst="rect">
            <a:avLst/>
          </a:prstGeom>
          <a:solidFill>
            <a:srgbClr val="70AD47">
              <a:lumMod val="60000"/>
              <a:lumOff val="40000"/>
            </a:srgb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2000" b="1"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Relative Pronouns (&amp; Relative Adverbs)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20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who, which, whom, whose, that, (where, when)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51CA8043-5727-C048-B5B0-7716FF9E99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5080" y="2759664"/>
            <a:ext cx="2340198" cy="2029390"/>
          </a:xfrm>
          <a:prstGeom prst="rect">
            <a:avLst/>
          </a:prstGeom>
        </p:spPr>
      </p:pic>
      <p:pic>
        <p:nvPicPr>
          <p:cNvPr id="20" name="Online Media 1" descr="Recorded Sound">
            <a:hlinkClick r:id="" action="ppaction://media"/>
            <a:extLst>
              <a:ext uri="{FF2B5EF4-FFF2-40B4-BE49-F238E27FC236}">
                <a16:creationId xmlns:a16="http://schemas.microsoft.com/office/drawing/2014/main" id="{DD0C8C49-80A0-B049-B913-125C1CEFA2F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65064" y="5225594"/>
            <a:ext cx="812800" cy="812800"/>
          </a:xfrm>
          <a:prstGeom prst="rect">
            <a:avLst/>
          </a:prstGeom>
        </p:spPr>
      </p:pic>
    </p:spTree>
    <p:extLst>
      <p:ext uri="{BB962C8B-B14F-4D97-AF65-F5344CB8AC3E}">
        <p14:creationId xmlns:p14="http://schemas.microsoft.com/office/powerpoint/2010/main" val="200595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32"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20"/>
                </p:tgtEl>
              </p:cMediaNode>
            </p:audio>
          </p:childTnLst>
        </p:cTn>
      </p:par>
    </p:tnLst>
    <p:bldLst>
      <p:bldP spid="13" grpId="0" animBg="1"/>
      <p:bldP spid="15"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AF3060-4373-42E0-9590-2D0CD8643645}"/>
              </a:ext>
            </a:extLst>
          </p:cNvPr>
          <p:cNvSpPr/>
          <p:nvPr/>
        </p:nvSpPr>
        <p:spPr>
          <a:xfrm>
            <a:off x="748526" y="801440"/>
            <a:ext cx="10657433" cy="523220"/>
          </a:xfrm>
          <a:prstGeom prst="rect">
            <a:avLst/>
          </a:prstGeom>
        </p:spPr>
        <p:txBody>
          <a:bodyPr wrap="square">
            <a:spAutoFit/>
          </a:bodyPr>
          <a:lstStyle/>
          <a:p>
            <a:pPr lvl="0"/>
            <a:r>
              <a:rPr lang="en-GB" sz="2800" b="1" dirty="0">
                <a:solidFill>
                  <a:schemeClr val="accent6">
                    <a:lumMod val="75000"/>
                  </a:schemeClr>
                </a:solidFill>
                <a:ea typeface="Times New Roman" panose="02020603050405020304" pitchFamily="18" charset="0"/>
                <a:cs typeface="Arial" panose="020B0604020202020204" pitchFamily="34" charset="0"/>
              </a:rPr>
              <a:t>Relative clauses </a:t>
            </a:r>
            <a:r>
              <a:rPr lang="en-GB" sz="2800" dirty="0">
                <a:solidFill>
                  <a:srgbClr val="000000"/>
                </a:solidFill>
                <a:ea typeface="Times New Roman" panose="02020603050405020304" pitchFamily="18" charset="0"/>
                <a:cs typeface="Arial" panose="020B0604020202020204" pitchFamily="34" charset="0"/>
              </a:rPr>
              <a:t>can </a:t>
            </a:r>
            <a:r>
              <a:rPr lang="en-GB" sz="2800" dirty="0">
                <a:solidFill>
                  <a:prstClr val="black"/>
                </a:solidFill>
                <a:ea typeface="Times New Roman" panose="02020603050405020304" pitchFamily="18" charset="0"/>
              </a:rPr>
              <a:t>also relate to whole clauses.</a:t>
            </a:r>
            <a:endParaRPr lang="en-GB" sz="2400" dirty="0">
              <a:solidFill>
                <a:prstClr val="black"/>
              </a:solidFill>
              <a:ea typeface="Times New Roman" panose="02020603050405020304" pitchFamily="18" charset="0"/>
            </a:endParaRPr>
          </a:p>
        </p:txBody>
      </p:sp>
      <p:sp>
        <p:nvSpPr>
          <p:cNvPr id="18" name="TextBox 17">
            <a:extLst>
              <a:ext uri="{FF2B5EF4-FFF2-40B4-BE49-F238E27FC236}">
                <a16:creationId xmlns:a16="http://schemas.microsoft.com/office/drawing/2014/main" id="{3E39482A-D6EF-43EA-9171-F3CE6D5DB1E5}"/>
              </a:ext>
            </a:extLst>
          </p:cNvPr>
          <p:cNvSpPr txBox="1"/>
          <p:nvPr/>
        </p:nvSpPr>
        <p:spPr>
          <a:xfrm>
            <a:off x="992778" y="1898010"/>
            <a:ext cx="4206240" cy="461665"/>
          </a:xfrm>
          <a:prstGeom prst="rect">
            <a:avLst/>
          </a:prstGeom>
          <a:noFill/>
        </p:spPr>
        <p:txBody>
          <a:bodyPr wrap="square" rtlCol="0">
            <a:spAutoFit/>
          </a:bodyPr>
          <a:lstStyle/>
          <a:p>
            <a:r>
              <a:rPr lang="en-GB" sz="2400" dirty="0">
                <a:latin typeface="+mj-lt"/>
              </a:rPr>
              <a:t>Anna hated the art.</a:t>
            </a:r>
          </a:p>
        </p:txBody>
      </p:sp>
      <p:sp>
        <p:nvSpPr>
          <p:cNvPr id="20" name="Rectangle 19">
            <a:extLst>
              <a:ext uri="{FF2B5EF4-FFF2-40B4-BE49-F238E27FC236}">
                <a16:creationId xmlns:a16="http://schemas.microsoft.com/office/drawing/2014/main" id="{8229D99F-5444-4516-A43C-64788BE6CECC}"/>
              </a:ext>
            </a:extLst>
          </p:cNvPr>
          <p:cNvSpPr/>
          <p:nvPr/>
        </p:nvSpPr>
        <p:spPr>
          <a:xfrm>
            <a:off x="832404" y="3225537"/>
            <a:ext cx="5703293" cy="461665"/>
          </a:xfrm>
          <a:prstGeom prst="rect">
            <a:avLst/>
          </a:prstGeom>
        </p:spPr>
        <p:txBody>
          <a:bodyPr wrap="none">
            <a:spAutoFit/>
          </a:bodyPr>
          <a:lstStyle/>
          <a:p>
            <a:pPr lvl="0"/>
            <a:r>
              <a:rPr lang="en-GB" sz="2400" i="1" dirty="0">
                <a:solidFill>
                  <a:prstClr val="black"/>
                </a:solidFill>
                <a:latin typeface="Calibri Light"/>
              </a:rPr>
              <a:t>Anna hated the art </a:t>
            </a:r>
            <a:r>
              <a:rPr lang="en-GB" sz="2400" i="1" dirty="0">
                <a:solidFill>
                  <a:srgbClr val="008000"/>
                </a:solidFill>
                <a:latin typeface="+mj-lt"/>
              </a:rPr>
              <a:t>which annoyed </a:t>
            </a:r>
            <a:r>
              <a:rPr lang="en-GB" sz="2400" i="1" dirty="0" err="1">
                <a:solidFill>
                  <a:srgbClr val="008000"/>
                </a:solidFill>
                <a:latin typeface="+mj-lt"/>
              </a:rPr>
              <a:t>Mckenzie</a:t>
            </a:r>
            <a:r>
              <a:rPr lang="en-GB" sz="2400" i="1" dirty="0">
                <a:latin typeface="+mj-lt"/>
              </a:rPr>
              <a:t>.</a:t>
            </a:r>
          </a:p>
        </p:txBody>
      </p:sp>
      <p:sp>
        <p:nvSpPr>
          <p:cNvPr id="21" name="Speech Bubble: Rectangle with Corners Rounded 20">
            <a:extLst>
              <a:ext uri="{FF2B5EF4-FFF2-40B4-BE49-F238E27FC236}">
                <a16:creationId xmlns:a16="http://schemas.microsoft.com/office/drawing/2014/main" id="{0BAAD0BE-73BF-444A-90B3-88F4A8FF5EF5}"/>
              </a:ext>
            </a:extLst>
          </p:cNvPr>
          <p:cNvSpPr/>
          <p:nvPr/>
        </p:nvSpPr>
        <p:spPr>
          <a:xfrm>
            <a:off x="4049485" y="1670051"/>
            <a:ext cx="3652178" cy="646166"/>
          </a:xfrm>
          <a:prstGeom prst="wedgeRoundRectCallout">
            <a:avLst>
              <a:gd name="adj1" fmla="val -60832"/>
              <a:gd name="adj2" fmla="val 9736"/>
              <a:gd name="adj3" fmla="val 16667"/>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n w="19050">
                  <a:noFill/>
                </a:ln>
                <a:solidFill>
                  <a:schemeClr val="tx1"/>
                </a:solidFill>
              </a:rPr>
              <a:t>This is a </a:t>
            </a:r>
            <a:r>
              <a:rPr lang="en-GB" b="1" dirty="0">
                <a:ln w="19050">
                  <a:noFill/>
                </a:ln>
                <a:solidFill>
                  <a:schemeClr val="tx1"/>
                </a:solidFill>
              </a:rPr>
              <a:t>clause</a:t>
            </a:r>
            <a:r>
              <a:rPr lang="en-GB" dirty="0">
                <a:ln w="19050">
                  <a:noFill/>
                </a:ln>
                <a:solidFill>
                  <a:schemeClr val="tx1"/>
                </a:solidFill>
              </a:rPr>
              <a:t>.</a:t>
            </a:r>
          </a:p>
        </p:txBody>
      </p:sp>
      <p:sp>
        <p:nvSpPr>
          <p:cNvPr id="23" name="Speech Bubble: Rectangle with Corners Rounded 22">
            <a:extLst>
              <a:ext uri="{FF2B5EF4-FFF2-40B4-BE49-F238E27FC236}">
                <a16:creationId xmlns:a16="http://schemas.microsoft.com/office/drawing/2014/main" id="{A00E18FF-DDAB-48F2-ABDA-D7FCC90012C2}"/>
              </a:ext>
            </a:extLst>
          </p:cNvPr>
          <p:cNvSpPr/>
          <p:nvPr/>
        </p:nvSpPr>
        <p:spPr>
          <a:xfrm>
            <a:off x="1361690" y="4370400"/>
            <a:ext cx="3652178" cy="1458925"/>
          </a:xfrm>
          <a:prstGeom prst="wedgeRoundRectCallout">
            <a:avLst>
              <a:gd name="adj1" fmla="val 8692"/>
              <a:gd name="adj2" fmla="val -82702"/>
              <a:gd name="adj3" fmla="val 16667"/>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n w="19050">
                  <a:noFill/>
                </a:ln>
                <a:solidFill>
                  <a:schemeClr val="tx1"/>
                </a:solidFill>
              </a:rPr>
              <a:t>It was not </a:t>
            </a:r>
            <a:r>
              <a:rPr lang="en-GB" i="1" dirty="0">
                <a:ln w="19050">
                  <a:noFill/>
                </a:ln>
                <a:solidFill>
                  <a:schemeClr val="tx1"/>
                </a:solidFill>
              </a:rPr>
              <a:t>the art</a:t>
            </a:r>
            <a:r>
              <a:rPr lang="en-GB" dirty="0">
                <a:ln w="19050">
                  <a:noFill/>
                </a:ln>
                <a:solidFill>
                  <a:schemeClr val="tx1"/>
                </a:solidFill>
              </a:rPr>
              <a:t> that annoyed </a:t>
            </a:r>
            <a:r>
              <a:rPr lang="en-GB" dirty="0" err="1">
                <a:ln w="19050">
                  <a:noFill/>
                </a:ln>
                <a:solidFill>
                  <a:schemeClr val="tx1"/>
                </a:solidFill>
              </a:rPr>
              <a:t>Mckenzie</a:t>
            </a:r>
            <a:r>
              <a:rPr lang="en-GB" dirty="0">
                <a:ln w="19050">
                  <a:noFill/>
                </a:ln>
                <a:solidFill>
                  <a:schemeClr val="tx1"/>
                </a:solidFill>
              </a:rPr>
              <a:t>: it was that </a:t>
            </a:r>
            <a:r>
              <a:rPr lang="en-GB" i="1" dirty="0">
                <a:ln w="19050">
                  <a:noFill/>
                </a:ln>
                <a:solidFill>
                  <a:schemeClr val="tx1"/>
                </a:solidFill>
              </a:rPr>
              <a:t>Anna</a:t>
            </a:r>
            <a:r>
              <a:rPr lang="en-GB" dirty="0">
                <a:ln w="19050">
                  <a:noFill/>
                </a:ln>
                <a:solidFill>
                  <a:schemeClr val="tx1"/>
                </a:solidFill>
              </a:rPr>
              <a:t> </a:t>
            </a:r>
            <a:r>
              <a:rPr lang="en-GB" i="1" dirty="0">
                <a:ln w="19050">
                  <a:noFill/>
                </a:ln>
                <a:solidFill>
                  <a:schemeClr val="tx1"/>
                </a:solidFill>
              </a:rPr>
              <a:t>hated it</a:t>
            </a:r>
            <a:r>
              <a:rPr lang="en-GB" dirty="0">
                <a:ln w="19050">
                  <a:noFill/>
                </a:ln>
                <a:solidFill>
                  <a:schemeClr val="tx1"/>
                </a:solidFill>
              </a:rPr>
              <a:t>. The </a:t>
            </a:r>
            <a:r>
              <a:rPr lang="en-GB" i="1" dirty="0">
                <a:ln w="19050">
                  <a:noFill/>
                </a:ln>
                <a:solidFill>
                  <a:srgbClr val="008000"/>
                </a:solidFill>
              </a:rPr>
              <a:t>relative clause </a:t>
            </a:r>
            <a:r>
              <a:rPr lang="en-GB" dirty="0">
                <a:ln w="19050">
                  <a:noFill/>
                </a:ln>
                <a:solidFill>
                  <a:schemeClr val="tx1"/>
                </a:solidFill>
              </a:rPr>
              <a:t>relates to the </a:t>
            </a:r>
            <a:r>
              <a:rPr lang="en-GB" u="sng" dirty="0">
                <a:ln w="19050">
                  <a:noFill/>
                </a:ln>
                <a:solidFill>
                  <a:schemeClr val="tx1"/>
                </a:solidFill>
              </a:rPr>
              <a:t>whole clause</a:t>
            </a:r>
            <a:r>
              <a:rPr lang="en-GB" dirty="0">
                <a:ln w="19050">
                  <a:noFill/>
                </a:ln>
                <a:solidFill>
                  <a:schemeClr val="tx1"/>
                </a:solidFill>
              </a:rPr>
              <a:t>.</a:t>
            </a:r>
          </a:p>
        </p:txBody>
      </p:sp>
      <p:pic>
        <p:nvPicPr>
          <p:cNvPr id="2" name="Picture 1">
            <a:extLst>
              <a:ext uri="{FF2B5EF4-FFF2-40B4-BE49-F238E27FC236}">
                <a16:creationId xmlns:a16="http://schemas.microsoft.com/office/drawing/2014/main" id="{FA33F5EA-868C-D74A-B787-492D8FC0B6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70820" y="1765899"/>
            <a:ext cx="3544820" cy="4063426"/>
          </a:xfrm>
          <a:prstGeom prst="rect">
            <a:avLst/>
          </a:prstGeom>
        </p:spPr>
      </p:pic>
      <p:pic>
        <p:nvPicPr>
          <p:cNvPr id="3" name="Online Media 2" descr="Recorded Sound">
            <a:hlinkClick r:id="" action="ppaction://media"/>
            <a:extLst>
              <a:ext uri="{FF2B5EF4-FFF2-40B4-BE49-F238E27FC236}">
                <a16:creationId xmlns:a16="http://schemas.microsoft.com/office/drawing/2014/main" id="{84B93D84-1DE6-0D4C-880C-C7E80B9061AF}"/>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1228248" y="312446"/>
            <a:ext cx="812800" cy="812800"/>
          </a:xfrm>
          <a:prstGeom prst="rect">
            <a:avLst/>
          </a:prstGeom>
        </p:spPr>
      </p:pic>
      <p:pic>
        <p:nvPicPr>
          <p:cNvPr id="5" name="Online Media 4" descr="Recorded Sound">
            <a:hlinkClick r:id="" action="ppaction://media"/>
            <a:extLst>
              <a:ext uri="{FF2B5EF4-FFF2-40B4-BE49-F238E27FC236}">
                <a16:creationId xmlns:a16="http://schemas.microsoft.com/office/drawing/2014/main" id="{515FBF31-FE10-2540-A380-6FBFBBCF6229}"/>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10364470" y="312446"/>
            <a:ext cx="812800" cy="812800"/>
          </a:xfrm>
          <a:prstGeom prst="rect">
            <a:avLst/>
          </a:prstGeom>
        </p:spPr>
      </p:pic>
      <p:pic>
        <p:nvPicPr>
          <p:cNvPr id="6" name="Online Media 5" descr="Recorded Sound">
            <a:hlinkClick r:id="" action="ppaction://media"/>
            <a:extLst>
              <a:ext uri="{FF2B5EF4-FFF2-40B4-BE49-F238E27FC236}">
                <a16:creationId xmlns:a16="http://schemas.microsoft.com/office/drawing/2014/main" id="{C1DCE887-D987-B04E-A4EE-85FEB82D7736}"/>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9322981" y="282665"/>
            <a:ext cx="812800" cy="812800"/>
          </a:xfrm>
          <a:prstGeom prst="rect">
            <a:avLst/>
          </a:prstGeom>
        </p:spPr>
      </p:pic>
      <p:pic>
        <p:nvPicPr>
          <p:cNvPr id="7" name="Online Media 6" descr="Recorded Sound">
            <a:hlinkClick r:id="" action="ppaction://media"/>
            <a:extLst>
              <a:ext uri="{FF2B5EF4-FFF2-40B4-BE49-F238E27FC236}">
                <a16:creationId xmlns:a16="http://schemas.microsoft.com/office/drawing/2014/main" id="{78479487-55C8-B549-AD13-0932DD18F822}"/>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9936347" y="6032526"/>
            <a:ext cx="812800" cy="812800"/>
          </a:xfrm>
          <a:prstGeom prst="rect">
            <a:avLst/>
          </a:prstGeom>
        </p:spPr>
      </p:pic>
      <p:pic>
        <p:nvPicPr>
          <p:cNvPr id="8" name="Online Media 7" descr="Recorded Sound">
            <a:hlinkClick r:id="" action="ppaction://media"/>
            <a:extLst>
              <a:ext uri="{FF2B5EF4-FFF2-40B4-BE49-F238E27FC236}">
                <a16:creationId xmlns:a16="http://schemas.microsoft.com/office/drawing/2014/main" id="{CAB2246C-BCD9-3D4B-9787-73E4AF01AB23}"/>
              </a:ext>
            </a:extLst>
          </p:cNvPr>
          <p:cNvPicPr>
            <a:picLocks noChangeAspect="1"/>
          </p:cNvPicPr>
          <p:nvPr>
            <a:audioFile r:link="rId10"/>
            <p:extLst>
              <p:ext uri="{DAA4B4D4-6D71-4841-9C94-3DE7FCFB9230}">
                <p14:media xmlns:p14="http://schemas.microsoft.com/office/powerpoint/2010/main" r:embed="rId9"/>
              </p:ext>
            </p:extLst>
          </p:nvPr>
        </p:nvPicPr>
        <p:blipFill>
          <a:blip r:embed="rId14"/>
          <a:stretch>
            <a:fillRect/>
          </a:stretch>
        </p:blipFill>
        <p:spPr>
          <a:xfrm>
            <a:off x="10999559" y="6045200"/>
            <a:ext cx="812800" cy="812800"/>
          </a:xfrm>
          <a:prstGeom prst="rect">
            <a:avLst/>
          </a:prstGeom>
        </p:spPr>
      </p:pic>
    </p:spTree>
    <p:extLst>
      <p:ext uri="{BB962C8B-B14F-4D97-AF65-F5344CB8AC3E}">
        <p14:creationId xmlns:p14="http://schemas.microsoft.com/office/powerpoint/2010/main" val="347193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77"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4800" fill="hold"/>
                                        <p:tgtEl>
                                          <p:spTgt spid="6"/>
                                        </p:tgtEl>
                                      </p:cBhvr>
                                    </p:cmd>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2992" fill="hold"/>
                                        <p:tgtEl>
                                          <p:spTgt spid="7"/>
                                        </p:tgtEl>
                                      </p:cBhvr>
                                    </p:cmd>
                                  </p:childTnLst>
                                </p:cTn>
                              </p:par>
                            </p:childTnLst>
                          </p:cTn>
                        </p:par>
                      </p:childTnLst>
                    </p:cTn>
                  </p:par>
                  <p:par>
                    <p:cTn id="31" fill="hold">
                      <p:stCondLst>
                        <p:cond delay="indefinite"/>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648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3"/>
                </p:tgtEl>
              </p:cMediaNode>
            </p:audio>
            <p:audio>
              <p:cMediaNode vol="80000">
                <p:cTn id="36" fill="hold" display="0">
                  <p:stCondLst>
                    <p:cond delay="indefinite"/>
                  </p:stCondLst>
                  <p:endCondLst>
                    <p:cond evt="onStopAudio" delay="0">
                      <p:tgtEl>
                        <p:sldTgt/>
                      </p:tgtEl>
                    </p:cond>
                  </p:endCondLst>
                </p:cTn>
                <p:tgtEl>
                  <p:spTgt spid="5"/>
                </p:tgtEl>
              </p:cMediaNode>
            </p:audio>
            <p:audio>
              <p:cMediaNode vol="80000">
                <p:cTn id="37" fill="hold" display="0">
                  <p:stCondLst>
                    <p:cond delay="indefinite"/>
                  </p:stCondLst>
                  <p:endCondLst>
                    <p:cond evt="onStopAudio" delay="0">
                      <p:tgtEl>
                        <p:sldTgt/>
                      </p:tgtEl>
                    </p:cond>
                  </p:endCondLst>
                </p:cTn>
                <p:tgtEl>
                  <p:spTgt spid="6"/>
                </p:tgtEl>
              </p:cMediaNode>
            </p:audio>
            <p:audio>
              <p:cMediaNode vol="80000">
                <p:cTn id="38" fill="hold" display="0">
                  <p:stCondLst>
                    <p:cond delay="indefinite"/>
                  </p:stCondLst>
                  <p:endCondLst>
                    <p:cond evt="onStopAudio" delay="0">
                      <p:tgtEl>
                        <p:sldTgt/>
                      </p:tgtEl>
                    </p:cond>
                  </p:endCondLst>
                </p:cTn>
                <p:tgtEl>
                  <p:spTgt spid="7"/>
                </p:tgtEl>
              </p:cMediaNode>
            </p:audio>
            <p:audio>
              <p:cMediaNode vol="80000">
                <p:cTn id="39" fill="hold" display="0">
                  <p:stCondLst>
                    <p:cond delay="indefinite"/>
                  </p:stCondLst>
                  <p:endCondLst>
                    <p:cond evt="onStopAudio" delay="0">
                      <p:tgtEl>
                        <p:sldTgt/>
                      </p:tgtEl>
                    </p:cond>
                  </p:endCondLst>
                </p:cTn>
                <p:tgtEl>
                  <p:spTgt spid="8"/>
                </p:tgtEl>
              </p:cMediaNode>
            </p:audio>
          </p:childTnLst>
        </p:cTn>
      </p:par>
    </p:tnLst>
    <p:bldLst>
      <p:bldP spid="18" grpId="0" uiExpand="1" build="p"/>
      <p:bldP spid="20" grpId="0"/>
      <p:bldP spid="21"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9A77893E-1579-4D36-BE13-8DA634BB44F3}"/>
              </a:ext>
            </a:extLst>
          </p:cNvPr>
          <p:cNvSpPr txBox="1"/>
          <p:nvPr/>
        </p:nvSpPr>
        <p:spPr>
          <a:xfrm>
            <a:off x="785610" y="830492"/>
            <a:ext cx="10573555" cy="584775"/>
          </a:xfrm>
          <a:prstGeom prst="rect">
            <a:avLst/>
          </a:prstGeom>
          <a:noFill/>
        </p:spPr>
        <p:txBody>
          <a:bodyPr wrap="square" rtlCol="0">
            <a:spAutoFit/>
          </a:bodyPr>
          <a:lstStyle/>
          <a:p>
            <a:pPr algn="ctr"/>
            <a:r>
              <a:rPr lang="en-GB" sz="3200" b="1" dirty="0"/>
              <a:t>Punctuating </a:t>
            </a:r>
            <a:r>
              <a:rPr lang="en-GB" sz="3200" b="1" dirty="0">
                <a:solidFill>
                  <a:srgbClr val="008000"/>
                </a:solidFill>
              </a:rPr>
              <a:t>Relative Clauses </a:t>
            </a:r>
          </a:p>
        </p:txBody>
      </p:sp>
      <p:sp>
        <p:nvSpPr>
          <p:cNvPr id="27" name="Rectangle 26">
            <a:extLst>
              <a:ext uri="{FF2B5EF4-FFF2-40B4-BE49-F238E27FC236}">
                <a16:creationId xmlns:a16="http://schemas.microsoft.com/office/drawing/2014/main" id="{CC6A1679-E0C3-4E77-AD12-44FADCE602E0}"/>
              </a:ext>
            </a:extLst>
          </p:cNvPr>
          <p:cNvSpPr/>
          <p:nvPr/>
        </p:nvSpPr>
        <p:spPr>
          <a:xfrm>
            <a:off x="785611" y="1408046"/>
            <a:ext cx="10688634" cy="523220"/>
          </a:xfrm>
          <a:prstGeom prst="rect">
            <a:avLst/>
          </a:prstGeom>
        </p:spPr>
        <p:txBody>
          <a:bodyPr wrap="square">
            <a:spAutoFit/>
          </a:bodyPr>
          <a:lstStyle/>
          <a:p>
            <a:pPr lvl="0" algn="ctr"/>
            <a:r>
              <a:rPr lang="en-GB" sz="2400" dirty="0"/>
              <a:t>When the order is </a:t>
            </a:r>
            <a:r>
              <a:rPr lang="en-GB" sz="2400" dirty="0">
                <a:highlight>
                  <a:srgbClr val="C0C0C0"/>
                </a:highlight>
              </a:rPr>
              <a:t>main clause </a:t>
            </a:r>
            <a:r>
              <a:rPr lang="en-GB" sz="2400" dirty="0"/>
              <a:t>+ </a:t>
            </a:r>
            <a:r>
              <a:rPr lang="en-GB" sz="2400" dirty="0">
                <a:solidFill>
                  <a:srgbClr val="008000"/>
                </a:solidFill>
              </a:rPr>
              <a:t>relative clause </a:t>
            </a:r>
            <a:r>
              <a:rPr lang="en-GB" sz="2400" dirty="0"/>
              <a:t>→</a:t>
            </a:r>
            <a:r>
              <a:rPr lang="en-GB" sz="2400" i="1" dirty="0"/>
              <a:t>no</a:t>
            </a:r>
            <a:r>
              <a:rPr lang="en-GB" sz="2400" dirty="0">
                <a:solidFill>
                  <a:srgbClr val="008000"/>
                </a:solidFill>
              </a:rPr>
              <a:t> </a:t>
            </a:r>
            <a:r>
              <a:rPr lang="en-GB" sz="2400" i="1" dirty="0"/>
              <a:t>comma</a:t>
            </a:r>
            <a:r>
              <a:rPr lang="en-GB" sz="2400" dirty="0"/>
              <a:t>.</a:t>
            </a:r>
            <a:r>
              <a:rPr lang="en-GB" sz="2800" dirty="0"/>
              <a:t> </a:t>
            </a:r>
          </a:p>
        </p:txBody>
      </p:sp>
      <p:sp>
        <p:nvSpPr>
          <p:cNvPr id="40" name="Rectangle 39">
            <a:extLst>
              <a:ext uri="{FF2B5EF4-FFF2-40B4-BE49-F238E27FC236}">
                <a16:creationId xmlns:a16="http://schemas.microsoft.com/office/drawing/2014/main" id="{6D85731F-16C5-4A16-AF06-97B68092B50A}"/>
              </a:ext>
            </a:extLst>
          </p:cNvPr>
          <p:cNvSpPr/>
          <p:nvPr/>
        </p:nvSpPr>
        <p:spPr>
          <a:xfrm>
            <a:off x="1536206" y="3495413"/>
            <a:ext cx="8602098" cy="523220"/>
          </a:xfrm>
          <a:prstGeom prst="rect">
            <a:avLst/>
          </a:prstGeom>
        </p:spPr>
        <p:txBody>
          <a:bodyPr wrap="none">
            <a:spAutoFit/>
          </a:bodyPr>
          <a:lstStyle/>
          <a:p>
            <a:pPr lvl="0" algn="ctr"/>
            <a:r>
              <a:rPr lang="en-GB" sz="2800" i="1" dirty="0">
                <a:latin typeface="+mj-lt"/>
              </a:rPr>
              <a:t>	There were four hands  that were shaped to spell ‘Love’.</a:t>
            </a:r>
          </a:p>
        </p:txBody>
      </p:sp>
      <p:sp>
        <p:nvSpPr>
          <p:cNvPr id="41" name="Left Brace 40">
            <a:extLst>
              <a:ext uri="{FF2B5EF4-FFF2-40B4-BE49-F238E27FC236}">
                <a16:creationId xmlns:a16="http://schemas.microsoft.com/office/drawing/2014/main" id="{710AF552-87E9-4532-960F-240C3E336BE0}"/>
              </a:ext>
            </a:extLst>
          </p:cNvPr>
          <p:cNvSpPr/>
          <p:nvPr/>
        </p:nvSpPr>
        <p:spPr>
          <a:xfrm rot="5400000">
            <a:off x="3560021" y="1644862"/>
            <a:ext cx="304857" cy="3493827"/>
          </a:xfrm>
          <a:prstGeom prst="leftBrace">
            <a:avLst/>
          </a:prstGeom>
          <a:ln>
            <a:solidFill>
              <a:schemeClr val="tx1"/>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GB" dirty="0"/>
          </a:p>
        </p:txBody>
      </p:sp>
      <p:sp>
        <p:nvSpPr>
          <p:cNvPr id="42" name="TextBox 41">
            <a:extLst>
              <a:ext uri="{FF2B5EF4-FFF2-40B4-BE49-F238E27FC236}">
                <a16:creationId xmlns:a16="http://schemas.microsoft.com/office/drawing/2014/main" id="{849B93F0-F638-4597-B76A-3C188438448F}"/>
              </a:ext>
            </a:extLst>
          </p:cNvPr>
          <p:cNvSpPr txBox="1"/>
          <p:nvPr/>
        </p:nvSpPr>
        <p:spPr>
          <a:xfrm>
            <a:off x="2975100" y="2757994"/>
            <a:ext cx="1283109" cy="369332"/>
          </a:xfrm>
          <a:prstGeom prst="rect">
            <a:avLst/>
          </a:prstGeom>
          <a:solidFill>
            <a:schemeClr val="accent3"/>
          </a:solidFill>
        </p:spPr>
        <p:txBody>
          <a:bodyPr wrap="square" rtlCol="0">
            <a:spAutoFit/>
          </a:bodyPr>
          <a:lstStyle/>
          <a:p>
            <a:pPr algn="ctr"/>
            <a:r>
              <a:rPr lang="en-GB" dirty="0"/>
              <a:t>main clause</a:t>
            </a:r>
          </a:p>
        </p:txBody>
      </p:sp>
      <p:sp>
        <p:nvSpPr>
          <p:cNvPr id="43" name="Left Brace 42">
            <a:extLst>
              <a:ext uri="{FF2B5EF4-FFF2-40B4-BE49-F238E27FC236}">
                <a16:creationId xmlns:a16="http://schemas.microsoft.com/office/drawing/2014/main" id="{3E5CEE82-40D2-4791-8751-B4E5D95EFAF6}"/>
              </a:ext>
            </a:extLst>
          </p:cNvPr>
          <p:cNvSpPr/>
          <p:nvPr/>
        </p:nvSpPr>
        <p:spPr>
          <a:xfrm rot="5400000">
            <a:off x="7838262" y="954518"/>
            <a:ext cx="304859" cy="4857750"/>
          </a:xfrm>
          <a:prstGeom prst="leftBrace">
            <a:avLst/>
          </a:prstGeom>
          <a:ln w="19050"/>
        </p:spPr>
        <p:style>
          <a:lnRef idx="2">
            <a:schemeClr val="accent4"/>
          </a:lnRef>
          <a:fillRef idx="0">
            <a:schemeClr val="accent4"/>
          </a:fillRef>
          <a:effectRef idx="1">
            <a:schemeClr val="accent4"/>
          </a:effectRef>
          <a:fontRef idx="minor">
            <a:schemeClr val="tx1"/>
          </a:fontRef>
        </p:style>
        <p:txBody>
          <a:bodyPr rtlCol="0" anchor="ctr"/>
          <a:lstStyle/>
          <a:p>
            <a:pPr algn="ctr"/>
            <a:endParaRPr lang="en-GB" dirty="0"/>
          </a:p>
        </p:txBody>
      </p:sp>
      <p:sp>
        <p:nvSpPr>
          <p:cNvPr id="44" name="Rectangle 43">
            <a:extLst>
              <a:ext uri="{FF2B5EF4-FFF2-40B4-BE49-F238E27FC236}">
                <a16:creationId xmlns:a16="http://schemas.microsoft.com/office/drawing/2014/main" id="{E08EA261-FD32-4D15-AEE8-6F6F2C1E392A}"/>
              </a:ext>
            </a:extLst>
          </p:cNvPr>
          <p:cNvSpPr/>
          <p:nvPr/>
        </p:nvSpPr>
        <p:spPr>
          <a:xfrm>
            <a:off x="775864" y="4333157"/>
            <a:ext cx="10688634" cy="830997"/>
          </a:xfrm>
          <a:prstGeom prst="rect">
            <a:avLst/>
          </a:prstGeom>
        </p:spPr>
        <p:txBody>
          <a:bodyPr wrap="square">
            <a:spAutoFit/>
          </a:bodyPr>
          <a:lstStyle/>
          <a:p>
            <a:pPr lvl="0" algn="ctr"/>
            <a:r>
              <a:rPr lang="en-GB" sz="2400" dirty="0"/>
              <a:t>A comma would create an </a:t>
            </a:r>
            <a:r>
              <a:rPr lang="en-GB" sz="2400" i="1" dirty="0"/>
              <a:t>unnecessary break </a:t>
            </a:r>
            <a:r>
              <a:rPr lang="en-GB" sz="2400" dirty="0"/>
              <a:t>in the sentence.</a:t>
            </a:r>
          </a:p>
          <a:p>
            <a:pPr lvl="0" algn="ctr"/>
            <a:r>
              <a:rPr lang="en-GB" sz="2400" dirty="0"/>
              <a:t>The </a:t>
            </a:r>
            <a:r>
              <a:rPr lang="en-GB" sz="2400" dirty="0">
                <a:solidFill>
                  <a:srgbClr val="008000"/>
                </a:solidFill>
              </a:rPr>
              <a:t>relative clause </a:t>
            </a:r>
            <a:r>
              <a:rPr lang="en-GB" sz="2400" dirty="0"/>
              <a:t>tells us extra information about the main clause.</a:t>
            </a:r>
          </a:p>
        </p:txBody>
      </p:sp>
      <p:grpSp>
        <p:nvGrpSpPr>
          <p:cNvPr id="45" name="Group 44">
            <a:extLst>
              <a:ext uri="{FF2B5EF4-FFF2-40B4-BE49-F238E27FC236}">
                <a16:creationId xmlns:a16="http://schemas.microsoft.com/office/drawing/2014/main" id="{788EA748-79FA-4F07-B927-97324899752A}"/>
              </a:ext>
            </a:extLst>
          </p:cNvPr>
          <p:cNvGrpSpPr/>
          <p:nvPr/>
        </p:nvGrpSpPr>
        <p:grpSpPr>
          <a:xfrm>
            <a:off x="6872914" y="2388662"/>
            <a:ext cx="1940159" cy="738664"/>
            <a:chOff x="6872914" y="2388662"/>
            <a:chExt cx="1940159" cy="738664"/>
          </a:xfrm>
        </p:grpSpPr>
        <p:sp>
          <p:nvSpPr>
            <p:cNvPr id="46" name="TextBox 45">
              <a:extLst>
                <a:ext uri="{FF2B5EF4-FFF2-40B4-BE49-F238E27FC236}">
                  <a16:creationId xmlns:a16="http://schemas.microsoft.com/office/drawing/2014/main" id="{1BD3B904-C248-44C5-8DF8-9E10BD24BAFA}"/>
                </a:ext>
              </a:extLst>
            </p:cNvPr>
            <p:cNvSpPr txBox="1"/>
            <p:nvPr/>
          </p:nvSpPr>
          <p:spPr>
            <a:xfrm>
              <a:off x="6872914" y="2757994"/>
              <a:ext cx="1940159" cy="369332"/>
            </a:xfrm>
            <a:prstGeom prst="rect">
              <a:avLst/>
            </a:prstGeom>
            <a:solidFill>
              <a:srgbClr val="FFE181"/>
            </a:solidFill>
          </p:spPr>
          <p:txBody>
            <a:bodyPr wrap="square" rtlCol="0">
              <a:spAutoFit/>
            </a:bodyPr>
            <a:lstStyle/>
            <a:p>
              <a:r>
                <a:rPr lang="en-GB" dirty="0"/>
                <a:t>subordinate clause</a:t>
              </a:r>
            </a:p>
          </p:txBody>
        </p:sp>
        <p:sp>
          <p:nvSpPr>
            <p:cNvPr id="47" name="Rectangle 46">
              <a:extLst>
                <a:ext uri="{FF2B5EF4-FFF2-40B4-BE49-F238E27FC236}">
                  <a16:creationId xmlns:a16="http://schemas.microsoft.com/office/drawing/2014/main" id="{437C69EF-FF05-4A8D-9E1F-87B0041590A8}"/>
                </a:ext>
              </a:extLst>
            </p:cNvPr>
            <p:cNvSpPr/>
            <p:nvPr/>
          </p:nvSpPr>
          <p:spPr>
            <a:xfrm>
              <a:off x="7079482" y="2388662"/>
              <a:ext cx="1527021" cy="369332"/>
            </a:xfrm>
            <a:prstGeom prst="rect">
              <a:avLst/>
            </a:prstGeom>
            <a:solidFill>
              <a:schemeClr val="accent6">
                <a:lumMod val="60000"/>
                <a:lumOff val="40000"/>
              </a:schemeClr>
            </a:solidFill>
            <a:ln>
              <a:noFill/>
            </a:ln>
          </p:spPr>
          <p:txBody>
            <a:bodyPr wrap="none">
              <a:spAutoFit/>
            </a:bodyPr>
            <a:lstStyle/>
            <a:p>
              <a:r>
                <a:rPr lang="en-GB" dirty="0">
                  <a:solidFill>
                    <a:srgbClr val="008000"/>
                  </a:solidFill>
                </a:rPr>
                <a:t>relative clause</a:t>
              </a:r>
            </a:p>
          </p:txBody>
        </p:sp>
      </p:grpSp>
      <p:pic>
        <p:nvPicPr>
          <p:cNvPr id="2" name="Picture 1">
            <a:extLst>
              <a:ext uri="{FF2B5EF4-FFF2-40B4-BE49-F238E27FC236}">
                <a16:creationId xmlns:a16="http://schemas.microsoft.com/office/drawing/2014/main" id="{F07B6D84-3639-234C-9EB5-2FC2875D75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5111" y="1562435"/>
            <a:ext cx="1801787" cy="1564390"/>
          </a:xfrm>
          <a:prstGeom prst="rect">
            <a:avLst/>
          </a:prstGeom>
        </p:spPr>
      </p:pic>
      <p:pic>
        <p:nvPicPr>
          <p:cNvPr id="3" name="Online Media 2" descr="Recorded Sound">
            <a:hlinkClick r:id="" action="ppaction://media"/>
            <a:extLst>
              <a:ext uri="{FF2B5EF4-FFF2-40B4-BE49-F238E27FC236}">
                <a16:creationId xmlns:a16="http://schemas.microsoft.com/office/drawing/2014/main" id="{DFF9255C-2462-E841-B4A6-6DB085105B5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52765" y="4018633"/>
            <a:ext cx="812800" cy="812800"/>
          </a:xfrm>
          <a:prstGeom prst="rect">
            <a:avLst/>
          </a:prstGeom>
        </p:spPr>
      </p:pic>
    </p:spTree>
    <p:extLst>
      <p:ext uri="{BB962C8B-B14F-4D97-AF65-F5344CB8AC3E}">
        <p14:creationId xmlns:p14="http://schemas.microsoft.com/office/powerpoint/2010/main" val="151139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6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3"/>
                </p:tgtEl>
              </p:cMediaNode>
            </p:audio>
          </p:childTnLst>
        </p:cTn>
      </p:par>
    </p:tnLst>
    <p:bldLst>
      <p:bldP spid="40" grpId="0"/>
      <p:bldP spid="41" grpId="0" animBg="1"/>
      <p:bldP spid="42" grpId="0" animBg="1"/>
      <p:bldP spid="43" grpId="0" animBg="1"/>
      <p:bldP spid="4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9A77893E-1579-4D36-BE13-8DA634BB44F3}"/>
              </a:ext>
            </a:extLst>
          </p:cNvPr>
          <p:cNvSpPr txBox="1"/>
          <p:nvPr/>
        </p:nvSpPr>
        <p:spPr>
          <a:xfrm>
            <a:off x="785610" y="830492"/>
            <a:ext cx="10573555" cy="584775"/>
          </a:xfrm>
          <a:prstGeom prst="rect">
            <a:avLst/>
          </a:prstGeom>
          <a:noFill/>
        </p:spPr>
        <p:txBody>
          <a:bodyPr wrap="square" rtlCol="0">
            <a:spAutoFit/>
          </a:bodyPr>
          <a:lstStyle/>
          <a:p>
            <a:pPr algn="ctr"/>
            <a:r>
              <a:rPr lang="en-GB" sz="3200" b="1" dirty="0"/>
              <a:t>Punctuating </a:t>
            </a:r>
            <a:r>
              <a:rPr lang="en-GB" sz="3200" b="1" dirty="0">
                <a:solidFill>
                  <a:srgbClr val="008000"/>
                </a:solidFill>
              </a:rPr>
              <a:t>Relative Clauses </a:t>
            </a:r>
          </a:p>
        </p:txBody>
      </p:sp>
      <p:sp>
        <p:nvSpPr>
          <p:cNvPr id="16" name="Rectangle 15">
            <a:extLst>
              <a:ext uri="{FF2B5EF4-FFF2-40B4-BE49-F238E27FC236}">
                <a16:creationId xmlns:a16="http://schemas.microsoft.com/office/drawing/2014/main" id="{8C08ED35-C602-4611-B977-6DE055113F27}"/>
              </a:ext>
            </a:extLst>
          </p:cNvPr>
          <p:cNvSpPr/>
          <p:nvPr/>
        </p:nvSpPr>
        <p:spPr>
          <a:xfrm>
            <a:off x="785611" y="1408046"/>
            <a:ext cx="10688634" cy="1261884"/>
          </a:xfrm>
          <a:prstGeom prst="rect">
            <a:avLst/>
          </a:prstGeom>
        </p:spPr>
        <p:txBody>
          <a:bodyPr wrap="square">
            <a:spAutoFit/>
          </a:bodyPr>
          <a:lstStyle/>
          <a:p>
            <a:pPr lvl="0" algn="ctr"/>
            <a:r>
              <a:rPr lang="en-GB" sz="2400" dirty="0"/>
              <a:t>When the </a:t>
            </a:r>
            <a:r>
              <a:rPr lang="en-GB" sz="2400" dirty="0">
                <a:solidFill>
                  <a:srgbClr val="008000"/>
                </a:solidFill>
              </a:rPr>
              <a:t>relative clause </a:t>
            </a:r>
            <a:r>
              <a:rPr lang="en-GB" sz="2400" dirty="0"/>
              <a:t>splits the </a:t>
            </a:r>
            <a:r>
              <a:rPr lang="en-GB" sz="2400" dirty="0">
                <a:highlight>
                  <a:srgbClr val="C0C0C0"/>
                </a:highlight>
              </a:rPr>
              <a:t>main clause</a:t>
            </a:r>
            <a:r>
              <a:rPr lang="en-GB" sz="2400" dirty="0"/>
              <a:t>→</a:t>
            </a:r>
            <a:r>
              <a:rPr lang="en-GB" sz="2400" i="1" dirty="0"/>
              <a:t> commas</a:t>
            </a:r>
            <a:r>
              <a:rPr lang="en-GB" sz="2400" dirty="0"/>
              <a:t>.</a:t>
            </a:r>
          </a:p>
          <a:p>
            <a:pPr lvl="0" algn="ctr"/>
            <a:r>
              <a:rPr lang="en-GB" sz="2800" dirty="0"/>
              <a:t> </a:t>
            </a:r>
            <a:r>
              <a:rPr lang="en-GB" sz="2400" dirty="0"/>
              <a:t> </a:t>
            </a:r>
          </a:p>
          <a:p>
            <a:pPr lvl="0" algn="ctr"/>
            <a:r>
              <a:rPr lang="en-GB" sz="2400" dirty="0">
                <a:highlight>
                  <a:srgbClr val="C0C0C0"/>
                </a:highlight>
              </a:rPr>
              <a:t>main</a:t>
            </a:r>
            <a:r>
              <a:rPr lang="en-GB" sz="2400" b="1" dirty="0"/>
              <a:t>,</a:t>
            </a:r>
            <a:r>
              <a:rPr lang="en-GB" sz="2400" b="1" dirty="0">
                <a:solidFill>
                  <a:srgbClr val="008000"/>
                </a:solidFill>
              </a:rPr>
              <a:t> </a:t>
            </a:r>
            <a:r>
              <a:rPr lang="en-GB" sz="2400" dirty="0">
                <a:solidFill>
                  <a:srgbClr val="008000"/>
                </a:solidFill>
              </a:rPr>
              <a:t>relative clause</a:t>
            </a:r>
            <a:r>
              <a:rPr lang="en-GB" sz="2400" b="1" dirty="0"/>
              <a:t>,</a:t>
            </a:r>
            <a:r>
              <a:rPr lang="en-GB" sz="2400" dirty="0"/>
              <a:t> </a:t>
            </a:r>
            <a:r>
              <a:rPr lang="en-GB" sz="2400" dirty="0">
                <a:highlight>
                  <a:srgbClr val="C0C0C0"/>
                </a:highlight>
              </a:rPr>
              <a:t>clause</a:t>
            </a:r>
            <a:endParaRPr lang="en-GB" sz="2800" dirty="0"/>
          </a:p>
        </p:txBody>
      </p:sp>
      <p:sp>
        <p:nvSpPr>
          <p:cNvPr id="17" name="Left Brace 16">
            <a:extLst>
              <a:ext uri="{FF2B5EF4-FFF2-40B4-BE49-F238E27FC236}">
                <a16:creationId xmlns:a16="http://schemas.microsoft.com/office/drawing/2014/main" id="{52D25049-C4DC-4B23-981C-D171DEA7E5AB}"/>
              </a:ext>
            </a:extLst>
          </p:cNvPr>
          <p:cNvSpPr/>
          <p:nvPr/>
        </p:nvSpPr>
        <p:spPr>
          <a:xfrm rot="5400000">
            <a:off x="4427809" y="2322492"/>
            <a:ext cx="343016" cy="3736437"/>
          </a:xfrm>
          <a:prstGeom prst="leftBrace">
            <a:avLst/>
          </a:prstGeom>
          <a:ln w="19050"/>
        </p:spPr>
        <p:style>
          <a:lnRef idx="2">
            <a:schemeClr val="accent4"/>
          </a:lnRef>
          <a:fillRef idx="0">
            <a:schemeClr val="accent4"/>
          </a:fillRef>
          <a:effectRef idx="1">
            <a:schemeClr val="accent4"/>
          </a:effectRef>
          <a:fontRef idx="minor">
            <a:schemeClr val="tx1"/>
          </a:fontRef>
        </p:style>
        <p:txBody>
          <a:bodyPr rtlCol="0" anchor="ctr"/>
          <a:lstStyle/>
          <a:p>
            <a:pPr algn="ctr"/>
            <a:endParaRPr lang="en-GB" dirty="0"/>
          </a:p>
        </p:txBody>
      </p:sp>
      <p:sp>
        <p:nvSpPr>
          <p:cNvPr id="20" name="TextBox 19">
            <a:extLst>
              <a:ext uri="{FF2B5EF4-FFF2-40B4-BE49-F238E27FC236}">
                <a16:creationId xmlns:a16="http://schemas.microsoft.com/office/drawing/2014/main" id="{E37C6EF3-895F-4F1B-B5CB-902AA4730CE7}"/>
              </a:ext>
            </a:extLst>
          </p:cNvPr>
          <p:cNvSpPr txBox="1"/>
          <p:nvPr/>
        </p:nvSpPr>
        <p:spPr>
          <a:xfrm>
            <a:off x="917334" y="4283604"/>
            <a:ext cx="10357331" cy="523220"/>
          </a:xfrm>
          <a:prstGeom prst="rect">
            <a:avLst/>
          </a:prstGeom>
          <a:noFill/>
        </p:spPr>
        <p:txBody>
          <a:bodyPr wrap="square" rtlCol="0">
            <a:spAutoFit/>
          </a:bodyPr>
          <a:lstStyle/>
          <a:p>
            <a:r>
              <a:rPr lang="en-GB" sz="2800" i="1" dirty="0">
                <a:latin typeface="+mj-lt"/>
              </a:rPr>
              <a:t>The design</a:t>
            </a:r>
            <a:r>
              <a:rPr lang="en-GB" sz="2800" b="1" i="1" dirty="0">
                <a:latin typeface="+mj-lt"/>
              </a:rPr>
              <a:t>,</a:t>
            </a:r>
            <a:r>
              <a:rPr lang="en-GB" sz="2800" b="1" i="1" dirty="0">
                <a:solidFill>
                  <a:schemeClr val="bg1"/>
                </a:solidFill>
                <a:latin typeface="+mj-lt"/>
              </a:rPr>
              <a:t> </a:t>
            </a:r>
            <a:r>
              <a:rPr lang="en-GB" sz="2800" i="1" dirty="0">
                <a:solidFill>
                  <a:srgbClr val="008000"/>
                </a:solidFill>
                <a:latin typeface="+mj-lt"/>
              </a:rPr>
              <a:t>which includes a toilet roll</a:t>
            </a:r>
            <a:r>
              <a:rPr lang="en-GB" sz="2800" b="1" i="1" dirty="0">
                <a:latin typeface="+mj-lt"/>
              </a:rPr>
              <a:t>,</a:t>
            </a:r>
            <a:r>
              <a:rPr lang="en-GB" sz="2800" i="1" dirty="0">
                <a:solidFill>
                  <a:schemeClr val="bg1"/>
                </a:solidFill>
                <a:latin typeface="+mj-lt"/>
              </a:rPr>
              <a:t>, </a:t>
            </a:r>
            <a:r>
              <a:rPr lang="en-GB" sz="2800" i="1" dirty="0">
                <a:latin typeface="+mj-lt"/>
              </a:rPr>
              <a:t>is striking and skilful.</a:t>
            </a:r>
          </a:p>
        </p:txBody>
      </p:sp>
      <p:sp>
        <p:nvSpPr>
          <p:cNvPr id="21" name="Left Brace 20">
            <a:extLst>
              <a:ext uri="{FF2B5EF4-FFF2-40B4-BE49-F238E27FC236}">
                <a16:creationId xmlns:a16="http://schemas.microsoft.com/office/drawing/2014/main" id="{AD505B8A-5D58-42D6-96C6-A128B123F64A}"/>
              </a:ext>
            </a:extLst>
          </p:cNvPr>
          <p:cNvSpPr/>
          <p:nvPr/>
        </p:nvSpPr>
        <p:spPr>
          <a:xfrm rot="5400000">
            <a:off x="1692956" y="3364234"/>
            <a:ext cx="262521" cy="1645461"/>
          </a:xfrm>
          <a:prstGeom prst="leftBrace">
            <a:avLst/>
          </a:prstGeom>
          <a:ln>
            <a:solidFill>
              <a:schemeClr val="tx1">
                <a:lumMod val="50000"/>
                <a:lumOff val="50000"/>
              </a:schemeClr>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GB" dirty="0"/>
          </a:p>
        </p:txBody>
      </p:sp>
      <p:sp>
        <p:nvSpPr>
          <p:cNvPr id="22" name="TextBox 21">
            <a:extLst>
              <a:ext uri="{FF2B5EF4-FFF2-40B4-BE49-F238E27FC236}">
                <a16:creationId xmlns:a16="http://schemas.microsoft.com/office/drawing/2014/main" id="{83143693-0865-45DD-9C06-A52D8D1BFD36}"/>
              </a:ext>
            </a:extLst>
          </p:cNvPr>
          <p:cNvSpPr txBox="1"/>
          <p:nvPr/>
        </p:nvSpPr>
        <p:spPr>
          <a:xfrm>
            <a:off x="1473959" y="3675622"/>
            <a:ext cx="1290091" cy="369332"/>
          </a:xfrm>
          <a:prstGeom prst="rect">
            <a:avLst/>
          </a:prstGeom>
          <a:solidFill>
            <a:schemeClr val="accent3"/>
          </a:solidFill>
        </p:spPr>
        <p:txBody>
          <a:bodyPr wrap="square" rtlCol="0">
            <a:spAutoFit/>
          </a:bodyPr>
          <a:lstStyle/>
          <a:p>
            <a:pPr algn="ctr"/>
            <a:r>
              <a:rPr lang="en-GB" dirty="0"/>
              <a:t>main clause</a:t>
            </a:r>
          </a:p>
        </p:txBody>
      </p:sp>
      <p:sp>
        <p:nvSpPr>
          <p:cNvPr id="23" name="Left Brace 22">
            <a:extLst>
              <a:ext uri="{FF2B5EF4-FFF2-40B4-BE49-F238E27FC236}">
                <a16:creationId xmlns:a16="http://schemas.microsoft.com/office/drawing/2014/main" id="{A2877F74-5E30-4272-9154-895575BF8C10}"/>
              </a:ext>
            </a:extLst>
          </p:cNvPr>
          <p:cNvSpPr/>
          <p:nvPr/>
        </p:nvSpPr>
        <p:spPr>
          <a:xfrm rot="5400000">
            <a:off x="7955943" y="2695412"/>
            <a:ext cx="255916" cy="3060724"/>
          </a:xfrm>
          <a:prstGeom prst="leftBrace">
            <a:avLst/>
          </a:prstGeom>
          <a:ln>
            <a:solidFill>
              <a:schemeClr val="tx1">
                <a:lumMod val="50000"/>
                <a:lumOff val="50000"/>
              </a:schemeClr>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GB" dirty="0"/>
          </a:p>
        </p:txBody>
      </p:sp>
      <p:sp>
        <p:nvSpPr>
          <p:cNvPr id="24" name="TextBox 23">
            <a:extLst>
              <a:ext uri="{FF2B5EF4-FFF2-40B4-BE49-F238E27FC236}">
                <a16:creationId xmlns:a16="http://schemas.microsoft.com/office/drawing/2014/main" id="{DAEE551F-44F6-47A1-87F7-A389009B6710}"/>
              </a:ext>
            </a:extLst>
          </p:cNvPr>
          <p:cNvSpPr txBox="1"/>
          <p:nvPr/>
        </p:nvSpPr>
        <p:spPr>
          <a:xfrm>
            <a:off x="7556371" y="3677838"/>
            <a:ext cx="1345677" cy="369332"/>
          </a:xfrm>
          <a:prstGeom prst="rect">
            <a:avLst/>
          </a:prstGeom>
          <a:solidFill>
            <a:schemeClr val="accent3"/>
          </a:solidFill>
        </p:spPr>
        <p:txBody>
          <a:bodyPr wrap="square" rtlCol="0">
            <a:spAutoFit/>
          </a:bodyPr>
          <a:lstStyle/>
          <a:p>
            <a:pPr algn="ctr"/>
            <a:r>
              <a:rPr lang="en-GB" dirty="0"/>
              <a:t>main clause</a:t>
            </a:r>
          </a:p>
        </p:txBody>
      </p:sp>
      <p:grpSp>
        <p:nvGrpSpPr>
          <p:cNvPr id="26" name="Group 25">
            <a:extLst>
              <a:ext uri="{FF2B5EF4-FFF2-40B4-BE49-F238E27FC236}">
                <a16:creationId xmlns:a16="http://schemas.microsoft.com/office/drawing/2014/main" id="{42B2103C-C1B6-4253-BC27-9AAB947106E6}"/>
              </a:ext>
            </a:extLst>
          </p:cNvPr>
          <p:cNvGrpSpPr/>
          <p:nvPr/>
        </p:nvGrpSpPr>
        <p:grpSpPr>
          <a:xfrm>
            <a:off x="3999402" y="3296575"/>
            <a:ext cx="1940159" cy="738664"/>
            <a:chOff x="6872914" y="2388662"/>
            <a:chExt cx="1940159" cy="738664"/>
          </a:xfrm>
        </p:grpSpPr>
        <p:sp>
          <p:nvSpPr>
            <p:cNvPr id="28" name="TextBox 27">
              <a:extLst>
                <a:ext uri="{FF2B5EF4-FFF2-40B4-BE49-F238E27FC236}">
                  <a16:creationId xmlns:a16="http://schemas.microsoft.com/office/drawing/2014/main" id="{0E8B7AFB-B50D-4469-989C-F0B054F15ACE}"/>
                </a:ext>
              </a:extLst>
            </p:cNvPr>
            <p:cNvSpPr txBox="1"/>
            <p:nvPr/>
          </p:nvSpPr>
          <p:spPr>
            <a:xfrm>
              <a:off x="6872914" y="2757994"/>
              <a:ext cx="1940159" cy="369332"/>
            </a:xfrm>
            <a:prstGeom prst="rect">
              <a:avLst/>
            </a:prstGeom>
            <a:solidFill>
              <a:srgbClr val="FFE181"/>
            </a:solidFill>
          </p:spPr>
          <p:txBody>
            <a:bodyPr wrap="square" rtlCol="0">
              <a:spAutoFit/>
            </a:bodyPr>
            <a:lstStyle/>
            <a:p>
              <a:r>
                <a:rPr lang="en-GB" dirty="0"/>
                <a:t>subordinate clause</a:t>
              </a:r>
            </a:p>
          </p:txBody>
        </p:sp>
        <p:sp>
          <p:nvSpPr>
            <p:cNvPr id="29" name="Rectangle 28">
              <a:extLst>
                <a:ext uri="{FF2B5EF4-FFF2-40B4-BE49-F238E27FC236}">
                  <a16:creationId xmlns:a16="http://schemas.microsoft.com/office/drawing/2014/main" id="{8553BABD-ABE5-425F-A919-444A80D99D75}"/>
                </a:ext>
              </a:extLst>
            </p:cNvPr>
            <p:cNvSpPr/>
            <p:nvPr/>
          </p:nvSpPr>
          <p:spPr>
            <a:xfrm>
              <a:off x="7079482" y="2388662"/>
              <a:ext cx="1527021" cy="369332"/>
            </a:xfrm>
            <a:prstGeom prst="rect">
              <a:avLst/>
            </a:prstGeom>
            <a:solidFill>
              <a:schemeClr val="accent6">
                <a:lumMod val="60000"/>
                <a:lumOff val="40000"/>
              </a:schemeClr>
            </a:solidFill>
            <a:ln>
              <a:noFill/>
            </a:ln>
          </p:spPr>
          <p:txBody>
            <a:bodyPr wrap="none">
              <a:spAutoFit/>
            </a:bodyPr>
            <a:lstStyle/>
            <a:p>
              <a:r>
                <a:rPr lang="en-GB" dirty="0">
                  <a:solidFill>
                    <a:srgbClr val="008000"/>
                  </a:solidFill>
                </a:rPr>
                <a:t>relative clause</a:t>
              </a:r>
            </a:p>
          </p:txBody>
        </p:sp>
      </p:grpSp>
      <p:sp>
        <p:nvSpPr>
          <p:cNvPr id="39" name="TextBox 38">
            <a:extLst>
              <a:ext uri="{FF2B5EF4-FFF2-40B4-BE49-F238E27FC236}">
                <a16:creationId xmlns:a16="http://schemas.microsoft.com/office/drawing/2014/main" id="{4E0169B9-61F6-4FD4-8260-17F0F170ED47}"/>
              </a:ext>
            </a:extLst>
          </p:cNvPr>
          <p:cNvSpPr txBox="1"/>
          <p:nvPr/>
        </p:nvSpPr>
        <p:spPr>
          <a:xfrm>
            <a:off x="1761432" y="5301336"/>
            <a:ext cx="6784258" cy="400110"/>
          </a:xfrm>
          <a:prstGeom prst="rect">
            <a:avLst/>
          </a:prstGeom>
          <a:solidFill>
            <a:schemeClr val="accent6">
              <a:lumMod val="60000"/>
              <a:lumOff val="40000"/>
            </a:schemeClr>
          </a:solidFill>
        </p:spPr>
        <p:txBody>
          <a:bodyPr wrap="square" rtlCol="0">
            <a:spAutoFit/>
          </a:bodyPr>
          <a:lstStyle/>
          <a:p>
            <a:pPr algn="ctr"/>
            <a:r>
              <a:rPr lang="en-GB" sz="2000" dirty="0"/>
              <a:t>Commas separate the </a:t>
            </a:r>
            <a:r>
              <a:rPr lang="en-GB" sz="2000" dirty="0">
                <a:solidFill>
                  <a:srgbClr val="008000"/>
                </a:solidFill>
              </a:rPr>
              <a:t>relative clause </a:t>
            </a:r>
            <a:r>
              <a:rPr lang="en-GB" sz="2000" dirty="0"/>
              <a:t>from the main clause.</a:t>
            </a:r>
          </a:p>
        </p:txBody>
      </p:sp>
      <p:cxnSp>
        <p:nvCxnSpPr>
          <p:cNvPr id="48" name="Straight Arrow Connector 47">
            <a:extLst>
              <a:ext uri="{FF2B5EF4-FFF2-40B4-BE49-F238E27FC236}">
                <a16:creationId xmlns:a16="http://schemas.microsoft.com/office/drawing/2014/main" id="{FAE86984-380D-466A-B4BC-DD4AA0634147}"/>
              </a:ext>
            </a:extLst>
          </p:cNvPr>
          <p:cNvCxnSpPr>
            <a:cxnSpLocks/>
          </p:cNvCxnSpPr>
          <p:nvPr/>
        </p:nvCxnSpPr>
        <p:spPr>
          <a:xfrm flipH="1" flipV="1">
            <a:off x="2764051" y="4761836"/>
            <a:ext cx="733128" cy="5395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27413A53-36BF-4F09-ABE2-12EAACCB1652}"/>
              </a:ext>
            </a:extLst>
          </p:cNvPr>
          <p:cNvCxnSpPr>
            <a:cxnSpLocks/>
          </p:cNvCxnSpPr>
          <p:nvPr/>
        </p:nvCxnSpPr>
        <p:spPr>
          <a:xfrm flipV="1">
            <a:off x="6304547" y="4753842"/>
            <a:ext cx="705504" cy="5474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Speech Bubble: Rectangle with Corners Rounded 26">
            <a:extLst>
              <a:ext uri="{FF2B5EF4-FFF2-40B4-BE49-F238E27FC236}">
                <a16:creationId xmlns:a16="http://schemas.microsoft.com/office/drawing/2014/main" id="{45EEF35D-EC7D-45F9-B5B1-7A11F6E43AC3}"/>
              </a:ext>
            </a:extLst>
          </p:cNvPr>
          <p:cNvSpPr/>
          <p:nvPr/>
        </p:nvSpPr>
        <p:spPr>
          <a:xfrm>
            <a:off x="215532" y="2222619"/>
            <a:ext cx="3281647" cy="646166"/>
          </a:xfrm>
          <a:prstGeom prst="wedgeRoundRectCallout">
            <a:avLst>
              <a:gd name="adj1" fmla="val -13414"/>
              <a:gd name="adj2" fmla="val -116880"/>
              <a:gd name="adj3" fmla="val 16667"/>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n w="19050">
                  <a:noFill/>
                </a:ln>
                <a:solidFill>
                  <a:schemeClr val="tx1"/>
                </a:solidFill>
              </a:rPr>
              <a:t>Placing the clause in the middle is called </a:t>
            </a:r>
            <a:r>
              <a:rPr lang="en-GB" b="1" dirty="0">
                <a:ln w="19050">
                  <a:noFill/>
                </a:ln>
                <a:solidFill>
                  <a:schemeClr val="tx1"/>
                </a:solidFill>
              </a:rPr>
              <a:t>embedding</a:t>
            </a:r>
            <a:r>
              <a:rPr lang="en-GB" dirty="0">
                <a:ln w="19050">
                  <a:noFill/>
                </a:ln>
                <a:solidFill>
                  <a:schemeClr val="tx1"/>
                </a:solidFill>
              </a:rPr>
              <a:t>.</a:t>
            </a:r>
          </a:p>
        </p:txBody>
      </p:sp>
      <p:pic>
        <p:nvPicPr>
          <p:cNvPr id="2" name="Picture 1">
            <a:extLst>
              <a:ext uri="{FF2B5EF4-FFF2-40B4-BE49-F238E27FC236}">
                <a16:creationId xmlns:a16="http://schemas.microsoft.com/office/drawing/2014/main" id="{8F088464-76D0-CB4F-9BFE-2644BD8CFA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79001" y="1972929"/>
            <a:ext cx="2711941" cy="1592856"/>
          </a:xfrm>
          <a:prstGeom prst="rect">
            <a:avLst/>
          </a:prstGeom>
        </p:spPr>
      </p:pic>
      <p:pic>
        <p:nvPicPr>
          <p:cNvPr id="3" name="Online Media 2" descr="Recorded Sound">
            <a:hlinkClick r:id="" action="ppaction://media"/>
            <a:extLst>
              <a:ext uri="{FF2B5EF4-FFF2-40B4-BE49-F238E27FC236}">
                <a16:creationId xmlns:a16="http://schemas.microsoft.com/office/drawing/2014/main" id="{D38E45ED-1A27-414A-A282-B1457E3248A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540258" y="4818986"/>
            <a:ext cx="812800" cy="812800"/>
          </a:xfrm>
          <a:prstGeom prst="rect">
            <a:avLst/>
          </a:prstGeom>
        </p:spPr>
      </p:pic>
    </p:spTree>
    <p:extLst>
      <p:ext uri="{BB962C8B-B14F-4D97-AF65-F5344CB8AC3E}">
        <p14:creationId xmlns:p14="http://schemas.microsoft.com/office/powerpoint/2010/main" val="427596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66"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fltVal val="0"/>
                                          </p:val>
                                        </p:tav>
                                        <p:tav tm="100000">
                                          <p:val>
                                            <p:strVal val="#ppt_h"/>
                                          </p:val>
                                        </p:tav>
                                      </p:tavLst>
                                    </p:anim>
                                    <p:animEffect transition="in" filter="fade">
                                      <p:cBhvr>
                                        <p:cTn id="4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6" fill="hold" display="0">
                  <p:stCondLst>
                    <p:cond delay="indefinite"/>
                  </p:stCondLst>
                  <p:endCondLst>
                    <p:cond evt="onStopAudio" delay="0">
                      <p:tgtEl>
                        <p:sldTgt/>
                      </p:tgtEl>
                    </p:cond>
                  </p:endCondLst>
                </p:cTn>
                <p:tgtEl>
                  <p:spTgt spid="3"/>
                </p:tgtEl>
              </p:cMediaNode>
            </p:audio>
          </p:childTnLst>
        </p:cTn>
      </p:par>
    </p:tnLst>
    <p:bldLst>
      <p:bldP spid="17" grpId="0" animBg="1"/>
      <p:bldP spid="20" grpId="0"/>
      <p:bldP spid="21" grpId="0" animBg="1"/>
      <p:bldP spid="22" grpId="0" animBg="1"/>
      <p:bldP spid="23" grpId="0" animBg="1"/>
      <p:bldP spid="24" grpId="0" animBg="1"/>
      <p:bldP spid="3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4109" y="1922176"/>
            <a:ext cx="8534400" cy="3565124"/>
          </a:xfrm>
        </p:spPr>
        <p:txBody>
          <a:bodyPr>
            <a:normAutofit/>
          </a:bodyPr>
          <a:lstStyle/>
          <a:p>
            <a:endParaRPr lang="en-GB" dirty="0"/>
          </a:p>
          <a:p>
            <a:endParaRPr lang="en-GB" dirty="0"/>
          </a:p>
          <a:p>
            <a:pPr marL="0" indent="0" algn="ctr">
              <a:buNone/>
            </a:pPr>
            <a:r>
              <a:rPr lang="en-GB" dirty="0" smtClean="0"/>
              <a:t>Explore </a:t>
            </a:r>
            <a:r>
              <a:rPr lang="en-GB" dirty="0"/>
              <a:t>more Hamilton Trust Learning Materials at </a:t>
            </a:r>
            <a:r>
              <a:rPr lang="en-GB" dirty="0">
                <a:hlinkClick r:id="rId2"/>
              </a:rPr>
              <a:t>https://wrht.org.uk/hamilton</a:t>
            </a:r>
            <a:r>
              <a:rPr lang="en-GB" dirty="0" smtClean="0">
                <a:hlinkClick r:id="rId3"/>
              </a:rPr>
              <a:t>/</a:t>
            </a:r>
            <a:r>
              <a:rPr lang="en-GB" dirty="0" smtClean="0"/>
              <a:t> </a:t>
            </a:r>
            <a:r>
              <a:rPr lang="en-GB" dirty="0"/>
              <a:t>.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4212" y="802915"/>
            <a:ext cx="5743575" cy="158115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6771" y="4571158"/>
            <a:ext cx="2370631" cy="1440000"/>
          </a:xfrm>
          <a:prstGeom prst="rect">
            <a:avLst/>
          </a:prstGeom>
        </p:spPr>
      </p:pic>
    </p:spTree>
    <p:extLst>
      <p:ext uri="{BB962C8B-B14F-4D97-AF65-F5344CB8AC3E}">
        <p14:creationId xmlns:p14="http://schemas.microsoft.com/office/powerpoint/2010/main" val="18234515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14378</TotalTime>
  <Words>474</Words>
  <Application>Microsoft Office PowerPoint</Application>
  <PresentationFormat>Widescreen</PresentationFormat>
  <Paragraphs>58</Paragraphs>
  <Slides>7</Slides>
  <Notes>6</Notes>
  <HiddenSlides>0</HiddenSlides>
  <MMClips>12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  Relative Clauses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Pronouns</dc:title>
  <dc:creator>Deidre Holes</dc:creator>
  <cp:lastModifiedBy>HP</cp:lastModifiedBy>
  <cp:revision>641</cp:revision>
  <cp:lastPrinted>2017-12-01T10:33:49Z</cp:lastPrinted>
  <dcterms:created xsi:type="dcterms:W3CDTF">2013-08-23T07:43:20Z</dcterms:created>
  <dcterms:modified xsi:type="dcterms:W3CDTF">2020-05-24T19:01:58Z</dcterms:modified>
</cp:coreProperties>
</file>